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80" r:id="rId4"/>
    <p:sldId id="257" r:id="rId5"/>
    <p:sldId id="281" r:id="rId6"/>
    <p:sldId id="282" r:id="rId7"/>
    <p:sldId id="283"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587053-5687-4404-99B4-D7F008F5AAD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87053-5687-4404-99B4-D7F008F5AAD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87053-5687-4404-99B4-D7F008F5AAD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87053-5687-4404-99B4-D7F008F5AAD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587053-5687-4404-99B4-D7F008F5AAD7}" type="datetimeFigureOut">
              <a:rPr lang="en-US" smtClean="0"/>
              <a:pPr/>
              <a:t>2/14/2024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587053-5687-4404-99B4-D7F008F5AAD7}"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587053-5687-4404-99B4-D7F008F5AAD7}" type="datetimeFigureOut">
              <a:rPr lang="en-US" smtClean="0"/>
              <a:pPr/>
              <a:t>2/14/2024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587053-5687-4404-99B4-D7F008F5AAD7}" type="datetimeFigureOut">
              <a:rPr lang="en-US" smtClean="0"/>
              <a:pPr/>
              <a:t>2/14/2024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587053-5687-4404-99B4-D7F008F5AAD7}" type="datetimeFigureOut">
              <a:rPr lang="en-US" smtClean="0"/>
              <a:pPr/>
              <a:t>2/14/2024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587053-5687-4404-99B4-D7F008F5AAD7}"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587053-5687-4404-99B4-D7F008F5AAD7}" type="datetimeFigureOut">
              <a:rPr lang="en-US" smtClean="0"/>
              <a:pPr/>
              <a:t>2/14/2024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73F71F-0F3C-4162-8007-C9EB20E6E4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587053-5687-4404-99B4-D7F008F5AAD7}" type="datetimeFigureOut">
              <a:rPr lang="en-US" smtClean="0"/>
              <a:pPr/>
              <a:t>2/14/2024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3F71F-0F3C-4162-8007-C9EB20E6E4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Informed Search </a:t>
            </a:r>
            <a:r>
              <a:rPr lang="en-US" dirty="0" smtClean="0"/>
              <a:t>S</a:t>
            </a:r>
            <a:r>
              <a:rPr lang="en-US" dirty="0" smtClean="0"/>
              <a:t>trategies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856" t="33915" r="18319" b="19003"/>
          <a:stretch/>
        </p:blipFill>
        <p:spPr>
          <a:xfrm>
            <a:off x="435428" y="493486"/>
            <a:ext cx="8142515" cy="5515428"/>
          </a:xfrm>
          <a:prstGeom prst="rect">
            <a:avLst/>
          </a:prstGeom>
        </p:spPr>
      </p:pic>
    </p:spTree>
    <p:extLst>
      <p:ext uri="{BB962C8B-B14F-4D97-AF65-F5344CB8AC3E}">
        <p14:creationId xmlns:p14="http://schemas.microsoft.com/office/powerpoint/2010/main" xmlns="" val="708379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057" y="348343"/>
            <a:ext cx="8686801" cy="6416350"/>
          </a:xfrm>
        </p:spPr>
        <p:txBody>
          <a:bodyPr>
            <a:normAutofit/>
          </a:bodyPr>
          <a:lstStyle/>
          <a:p>
            <a:pPr marL="0" indent="0" algn="just">
              <a:lnSpc>
                <a:spcPct val="100000"/>
              </a:lnSpc>
              <a:buNone/>
            </a:pPr>
            <a:r>
              <a:rPr lang="en-US" sz="2400" dirty="0">
                <a:solidFill>
                  <a:srgbClr val="00B050"/>
                </a:solidFill>
                <a:latin typeface="Times New Roman" pitchFamily="18" charset="0"/>
                <a:ea typeface="Microsoft Sans Serif" panose="020B0604020202020204" pitchFamily="34" charset="0"/>
                <a:cs typeface="Times New Roman" pitchFamily="18" charset="0"/>
              </a:rPr>
              <a:t>A * Algorithm</a:t>
            </a: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most widely known form of best-first search is called A∗ search .</a:t>
            </a: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It uses the evaluation function  </a:t>
            </a:r>
            <a:r>
              <a:rPr lang="en-US" sz="2200" i="1" dirty="0" smtClean="0">
                <a:latin typeface="Times New Roman" panose="02020603050405020304" pitchFamily="18" charset="0"/>
                <a:cs typeface="Times New Roman" panose="02020603050405020304" pitchFamily="18" charset="0"/>
              </a:rPr>
              <a:t>f(n) = g(n) + h(n) </a:t>
            </a:r>
            <a:r>
              <a:rPr lang="en-US" sz="2200" dirty="0" smtClean="0">
                <a:latin typeface="Times New Roman" panose="02020603050405020304" pitchFamily="18" charset="0"/>
                <a:cs typeface="Times New Roman" panose="02020603050405020304" pitchFamily="18" charset="0"/>
              </a:rPr>
              <a:t>. , </a:t>
            </a:r>
          </a:p>
          <a:p>
            <a:pPr marL="0" indent="0" algn="just">
              <a:lnSpc>
                <a:spcPct val="150000"/>
              </a:lnSpc>
              <a:buNone/>
            </a:pPr>
            <a:r>
              <a:rPr lang="en-US" sz="2200" dirty="0" smtClean="0">
                <a:latin typeface="Times New Roman" panose="02020603050405020304" pitchFamily="18" charset="0"/>
                <a:cs typeface="Times New Roman" panose="02020603050405020304" pitchFamily="18" charset="0"/>
              </a:rPr>
              <a:t>where     </a:t>
            </a:r>
            <a:r>
              <a:rPr lang="en-US" sz="2200" dirty="0" smtClean="0">
                <a:latin typeface="Times New Roman" panose="02020603050405020304" pitchFamily="18" charset="0"/>
                <a:cs typeface="Times New Roman" panose="02020603050405020304" pitchFamily="18" charset="0"/>
              </a:rPr>
              <a:t>g(n) gives the path cost from the start node to node n, and </a:t>
            </a:r>
          </a:p>
          <a:p>
            <a:pPr marL="0" indent="0" algn="just">
              <a:lnSpc>
                <a:spcPct val="150000"/>
              </a:lnSpc>
              <a:buNone/>
            </a:pPr>
            <a:r>
              <a:rPr lang="en-US"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h(n</a:t>
            </a:r>
            <a:r>
              <a:rPr lang="en-US" sz="2200" dirty="0" smtClean="0">
                <a:latin typeface="Times New Roman" panose="02020603050405020304" pitchFamily="18" charset="0"/>
                <a:cs typeface="Times New Roman" panose="02020603050405020304" pitchFamily="18" charset="0"/>
              </a:rPr>
              <a:t>) is the estimated cost of the cheapest path from n to the goal, </a:t>
            </a:r>
          </a:p>
          <a:p>
            <a:pPr marL="0" indent="0" algn="just">
              <a:lnSpc>
                <a:spcPct val="150000"/>
              </a:lnSpc>
              <a:buNone/>
            </a:pPr>
            <a:r>
              <a:rPr lang="en-US"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f(n)  is estimated cost of the cheapest solution through n . </a:t>
            </a: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Thus, if we are trying to find the cheapest solution, then try to expand the node with the lowest value of g(n) + h(n). </a:t>
            </a: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algorithm is identical to UNIFORM-COST-SEARCH except that A∗ uses g + h instead of g</a:t>
            </a:r>
            <a:r>
              <a:rPr lang="en-US" sz="2200" dirty="0" smtClean="0"/>
              <a:t>. </a:t>
            </a:r>
            <a:endParaRPr lang="en-IN" sz="2200" dirty="0"/>
          </a:p>
        </p:txBody>
      </p:sp>
    </p:spTree>
    <p:extLst>
      <p:ext uri="{BB962C8B-B14F-4D97-AF65-F5344CB8AC3E}">
        <p14:creationId xmlns:p14="http://schemas.microsoft.com/office/powerpoint/2010/main" xmlns="" val="2396788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598" t="15824" r="39736" b="73462"/>
          <a:stretch/>
        </p:blipFill>
        <p:spPr>
          <a:xfrm>
            <a:off x="141515" y="928914"/>
            <a:ext cx="5431971" cy="783772"/>
          </a:xfrm>
          <a:prstGeom prst="rect">
            <a:avLst/>
          </a:prstGeom>
        </p:spPr>
      </p:pic>
      <p:pic>
        <p:nvPicPr>
          <p:cNvPr id="3" name="Picture 2"/>
          <p:cNvPicPr>
            <a:picLocks noChangeAspect="1"/>
          </p:cNvPicPr>
          <p:nvPr/>
        </p:nvPicPr>
        <p:blipFill rotWithShape="1">
          <a:blip r:embed="rId2"/>
          <a:srcRect l="3929" t="15824" r="13746" b="48462"/>
          <a:stretch/>
        </p:blipFill>
        <p:spPr>
          <a:xfrm>
            <a:off x="76200" y="928914"/>
            <a:ext cx="8033657" cy="2612572"/>
          </a:xfrm>
          <a:prstGeom prst="rect">
            <a:avLst/>
          </a:prstGeom>
        </p:spPr>
      </p:pic>
      <p:pic>
        <p:nvPicPr>
          <p:cNvPr id="4" name="Picture 3"/>
          <p:cNvPicPr>
            <a:picLocks noChangeAspect="1"/>
          </p:cNvPicPr>
          <p:nvPr/>
        </p:nvPicPr>
        <p:blipFill rotWithShape="1">
          <a:blip r:embed="rId2"/>
          <a:srcRect l="2255" t="15030" r="11825" b="14137"/>
          <a:stretch/>
        </p:blipFill>
        <p:spPr>
          <a:xfrm>
            <a:off x="141515" y="928914"/>
            <a:ext cx="8384381" cy="5181602"/>
          </a:xfrm>
          <a:prstGeom prst="rect">
            <a:avLst/>
          </a:prstGeom>
        </p:spPr>
      </p:pic>
      <p:pic>
        <p:nvPicPr>
          <p:cNvPr id="5" name="Picture 4"/>
          <p:cNvPicPr>
            <a:picLocks noChangeAspect="1"/>
          </p:cNvPicPr>
          <p:nvPr/>
        </p:nvPicPr>
        <p:blipFill rotWithShape="1">
          <a:blip r:embed="rId3"/>
          <a:srcRect l="5602" t="34871" r="15195" b="17113"/>
          <a:stretch/>
        </p:blipFill>
        <p:spPr>
          <a:xfrm>
            <a:off x="239485" y="333829"/>
            <a:ext cx="8436430" cy="6241141"/>
          </a:xfrm>
          <a:prstGeom prst="rect">
            <a:avLst/>
          </a:prstGeom>
        </p:spPr>
      </p:pic>
      <p:pic>
        <p:nvPicPr>
          <p:cNvPr id="6" name="Picture 5"/>
          <p:cNvPicPr>
            <a:picLocks noChangeAspect="1"/>
          </p:cNvPicPr>
          <p:nvPr/>
        </p:nvPicPr>
        <p:blipFill rotWithShape="1">
          <a:blip r:embed="rId4"/>
          <a:srcRect l="5157" t="19990" r="15531" b="32788"/>
          <a:stretch/>
        </p:blipFill>
        <p:spPr>
          <a:xfrm>
            <a:off x="195943" y="333829"/>
            <a:ext cx="8741229" cy="6241141"/>
          </a:xfrm>
          <a:prstGeom prst="rect">
            <a:avLst/>
          </a:prstGeom>
        </p:spPr>
      </p:pic>
      <p:pic>
        <p:nvPicPr>
          <p:cNvPr id="7" name="Picture 6"/>
          <p:cNvPicPr>
            <a:picLocks noChangeAspect="1"/>
          </p:cNvPicPr>
          <p:nvPr/>
        </p:nvPicPr>
        <p:blipFill rotWithShape="1">
          <a:blip r:embed="rId5"/>
          <a:srcRect l="5490" t="17014" r="12072" b="30010"/>
          <a:stretch/>
        </p:blipFill>
        <p:spPr>
          <a:xfrm>
            <a:off x="228599" y="333829"/>
            <a:ext cx="8708573" cy="6241141"/>
          </a:xfrm>
          <a:prstGeom prst="rect">
            <a:avLst/>
          </a:prstGeom>
        </p:spPr>
      </p:pic>
    </p:spTree>
    <p:extLst>
      <p:ext uri="{BB962C8B-B14F-4D97-AF65-F5344CB8AC3E}">
        <p14:creationId xmlns:p14="http://schemas.microsoft.com/office/powerpoint/2010/main" xmlns="" val="186521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35429"/>
            <a:ext cx="8599715" cy="4049485"/>
          </a:xfrm>
        </p:spPr>
        <p:txBody>
          <a:bodyPr>
            <a:normAutofit fontScale="92500"/>
          </a:bodyPr>
          <a:lstStyle/>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 </a:t>
            </a:r>
            <a:r>
              <a:rPr lang="en-US" sz="2200" dirty="0">
                <a:latin typeface="Times New Roman" pitchFamily="18" charset="0"/>
                <a:ea typeface="Microsoft Sans Serif" panose="020B0604020202020204" pitchFamily="34" charset="0"/>
                <a:cs typeface="Times New Roman" pitchFamily="18" charset="0"/>
              </a:rPr>
              <a:t>A* algorithm is called OR graph / tree search algorithm. </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A</a:t>
            </a:r>
            <a:r>
              <a:rPr lang="en-US" sz="2200" dirty="0">
                <a:latin typeface="Times New Roman" pitchFamily="18" charset="0"/>
                <a:ea typeface="Microsoft Sans Serif" panose="020B0604020202020204" pitchFamily="34" charset="0"/>
                <a:cs typeface="Times New Roman" pitchFamily="18" charset="0"/>
              </a:rPr>
              <a:t>* algorithm incrementally searches all the routes starting from the start node until it finds the shortest path to a goal.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Starting </a:t>
            </a:r>
            <a:r>
              <a:rPr lang="en-US" sz="2200" dirty="0">
                <a:latin typeface="Times New Roman" pitchFamily="18" charset="0"/>
                <a:ea typeface="Microsoft Sans Serif" panose="020B0604020202020204" pitchFamily="34" charset="0"/>
                <a:cs typeface="Times New Roman" pitchFamily="18" charset="0"/>
              </a:rPr>
              <a:t>with a given node, the algorithm expands the node with the lowest f(X) value.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It </a:t>
            </a:r>
            <a:r>
              <a:rPr lang="en-US" sz="2200" dirty="0">
                <a:latin typeface="Times New Roman" pitchFamily="18" charset="0"/>
                <a:ea typeface="Microsoft Sans Serif" panose="020B0604020202020204" pitchFamily="34" charset="0"/>
                <a:cs typeface="Times New Roman" pitchFamily="18" charset="0"/>
              </a:rPr>
              <a:t>maintains a set of partial solutions. </a:t>
            </a:r>
            <a:endParaRPr lang="en-US" sz="2200" dirty="0" smtClean="0">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Unexpanded </a:t>
            </a:r>
            <a:r>
              <a:rPr lang="en-US" sz="2200" dirty="0">
                <a:latin typeface="Times New Roman" pitchFamily="18" charset="0"/>
                <a:ea typeface="Microsoft Sans Serif" panose="020B0604020202020204" pitchFamily="34" charset="0"/>
                <a:cs typeface="Times New Roman" pitchFamily="18" charset="0"/>
              </a:rPr>
              <a:t>leaf nodes of expanded nodes are stored in a queue with corresponding f values. This queue can be maintained as a priority queue. </a:t>
            </a:r>
          </a:p>
          <a:p>
            <a:pPr marL="0" indent="0" algn="just">
              <a:lnSpc>
                <a:spcPct val="100000"/>
              </a:lnSpc>
              <a:buNone/>
            </a:pPr>
            <a:endParaRPr lang="en-US" sz="2200" b="1"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p14="http://schemas.microsoft.com/office/powerpoint/2010/main" xmlns="" val="2533063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232230"/>
            <a:ext cx="8167007" cy="420914"/>
          </a:xfrm>
        </p:spPr>
        <p:txBody>
          <a:bodyPr>
            <a:noAutofit/>
          </a:bodyPr>
          <a:lstStyle/>
          <a:p>
            <a:r>
              <a:rPr lang="en-US" sz="2800" dirty="0">
                <a:solidFill>
                  <a:srgbClr val="00B050"/>
                </a:solidFill>
                <a:latin typeface="Times New Roman" panose="02020603050405020304" pitchFamily="18" charset="0"/>
                <a:cs typeface="Times New Roman" panose="02020603050405020304" pitchFamily="18" charset="0"/>
              </a:rPr>
              <a:t>Conditions for optimality</a:t>
            </a:r>
          </a:p>
        </p:txBody>
      </p:sp>
      <p:sp>
        <p:nvSpPr>
          <p:cNvPr id="3" name="Content Placeholder 2"/>
          <p:cNvSpPr>
            <a:spLocks noGrp="1"/>
          </p:cNvSpPr>
          <p:nvPr>
            <p:ph idx="1"/>
          </p:nvPr>
        </p:nvSpPr>
        <p:spPr>
          <a:xfrm>
            <a:off x="348343" y="769258"/>
            <a:ext cx="8403772" cy="5631543"/>
          </a:xfrm>
        </p:spPr>
        <p:txBody>
          <a:bodyPr>
            <a:normAutofit fontScale="85000" lnSpcReduction="10000"/>
          </a:bodyPr>
          <a:lstStyle/>
          <a:p>
            <a:pPr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first condition we require for optimality is that h(n) be an </a:t>
            </a:r>
            <a:r>
              <a:rPr lang="en-US" sz="2400" b="1" dirty="0">
                <a:latin typeface="Times New Roman" panose="02020603050405020304" pitchFamily="18" charset="0"/>
                <a:cs typeface="Times New Roman" panose="02020603050405020304" pitchFamily="18" charset="0"/>
              </a:rPr>
              <a:t>admissible</a:t>
            </a:r>
            <a:r>
              <a:rPr lang="en-US" sz="2400" dirty="0">
                <a:latin typeface="Times New Roman" panose="02020603050405020304" pitchFamily="18" charset="0"/>
                <a:cs typeface="Times New Roman" panose="02020603050405020304" pitchFamily="18" charset="0"/>
              </a:rPr>
              <a:t> heuristic.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An admissible </a:t>
            </a:r>
            <a:r>
              <a:rPr lang="en-US" sz="2400" dirty="0">
                <a:latin typeface="Times New Roman" panose="02020603050405020304" pitchFamily="18" charset="0"/>
                <a:cs typeface="Times New Roman" panose="02020603050405020304" pitchFamily="18" charset="0"/>
              </a:rPr>
              <a:t>heuristic is one that never overestimates the cost to reach the </a:t>
            </a:r>
            <a:r>
              <a:rPr lang="en-US" sz="2400" dirty="0" smtClean="0">
                <a:latin typeface="Times New Roman" panose="02020603050405020304" pitchFamily="18" charset="0"/>
                <a:cs typeface="Times New Roman" panose="02020603050405020304" pitchFamily="18" charset="0"/>
              </a:rPr>
              <a:t>goal.</a:t>
            </a:r>
          </a:p>
          <a:p>
            <a:pPr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Second condition is </a:t>
            </a:r>
            <a:r>
              <a:rPr lang="en-US" sz="2400" b="1" dirty="0" smtClean="0">
                <a:latin typeface="Times New Roman" panose="02020603050405020304" pitchFamily="18" charset="0"/>
                <a:cs typeface="Times New Roman" panose="02020603050405020304" pitchFamily="18" charset="0"/>
              </a:rPr>
              <a:t>consistency</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(or sometimes monotonicity) MONOTONICITY is required only for applications of A∗ to graph search</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heuristic h(n) is consistent if, for every node </a:t>
            </a:r>
            <a:r>
              <a:rPr lang="en-US" sz="2400" i="1"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and every successor </a:t>
            </a:r>
            <a:r>
              <a:rPr lang="en-US" sz="2400" i="1" dirty="0" smtClean="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of </a:t>
            </a:r>
            <a:r>
              <a:rPr lang="en-US" sz="2400" i="1"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generated by any action </a:t>
            </a:r>
            <a:r>
              <a:rPr lang="en-US" sz="2400" i="1"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the estimated cost of reaching the goal from </a:t>
            </a:r>
            <a:r>
              <a:rPr lang="en-US" sz="2400" i="1"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is no greater than the step cost of getting to </a:t>
            </a:r>
            <a:r>
              <a:rPr lang="en-US" sz="2400" i="1" dirty="0" smtClean="0">
                <a:latin typeface="Times New Roman" panose="02020603050405020304" pitchFamily="18" charset="0"/>
                <a:cs typeface="Times New Roman" panose="02020603050405020304" pitchFamily="18" charset="0"/>
              </a:rPr>
              <a:t>n’ </a:t>
            </a:r>
            <a:r>
              <a:rPr lang="en-US" sz="2400" dirty="0" smtClean="0">
                <a:latin typeface="Times New Roman" panose="02020603050405020304" pitchFamily="18" charset="0"/>
                <a:cs typeface="Times New Roman" panose="02020603050405020304" pitchFamily="18" charset="0"/>
              </a:rPr>
              <a:t>plus </a:t>
            </a:r>
            <a:r>
              <a:rPr lang="en-US" sz="2400" dirty="0">
                <a:latin typeface="Times New Roman" panose="02020603050405020304" pitchFamily="18" charset="0"/>
                <a:cs typeface="Times New Roman" panose="02020603050405020304" pitchFamily="18" charset="0"/>
              </a:rPr>
              <a:t>the estimated cost of reaching the goal from </a:t>
            </a:r>
            <a:r>
              <a:rPr lang="en-US" sz="2400" dirty="0" smtClean="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 h(n) ≤ c(n, a, </a:t>
            </a:r>
            <a:r>
              <a:rPr lang="en-US" sz="2400" dirty="0" smtClean="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h(n’ </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is a form of the general </a:t>
            </a:r>
            <a:r>
              <a:rPr lang="en-US" sz="2400" i="1" dirty="0">
                <a:latin typeface="Times New Roman" panose="02020603050405020304" pitchFamily="18" charset="0"/>
                <a:cs typeface="Times New Roman" panose="02020603050405020304" pitchFamily="18" charset="0"/>
              </a:rPr>
              <a:t>triangle inequality</a:t>
            </a:r>
            <a:r>
              <a:rPr lang="en-US" sz="2400" dirty="0">
                <a:latin typeface="Times New Roman" panose="02020603050405020304" pitchFamily="18" charset="0"/>
                <a:cs typeface="Times New Roman" panose="02020603050405020304" pitchFamily="18" charset="0"/>
              </a:rPr>
              <a:t>, which stipulates that each side of a triangle </a:t>
            </a:r>
            <a:r>
              <a:rPr lang="en-US" sz="2400" dirty="0" smtClean="0">
                <a:latin typeface="Times New Roman" panose="02020603050405020304" pitchFamily="18" charset="0"/>
                <a:cs typeface="Times New Roman" panose="02020603050405020304" pitchFamily="18" charset="0"/>
              </a:rPr>
              <a:t>cannot </a:t>
            </a:r>
            <a:r>
              <a:rPr lang="en-US" sz="2400" dirty="0">
                <a:latin typeface="Times New Roman" panose="02020603050405020304" pitchFamily="18" charset="0"/>
                <a:cs typeface="Times New Roman" panose="02020603050405020304" pitchFamily="18" charset="0"/>
              </a:rPr>
              <a:t>be longer than the sum of the other two sides.</a:t>
            </a:r>
          </a:p>
        </p:txBody>
      </p:sp>
    </p:spTree>
    <p:extLst>
      <p:ext uri="{BB962C8B-B14F-4D97-AF65-F5344CB8AC3E}">
        <p14:creationId xmlns:p14="http://schemas.microsoft.com/office/powerpoint/2010/main" xmlns="" val="1683739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877" y="138545"/>
            <a:ext cx="7886700" cy="429492"/>
          </a:xfrm>
        </p:spPr>
        <p:txBody>
          <a:bodyPr>
            <a:noAutofit/>
          </a:bodyPr>
          <a:lstStyle/>
          <a:p>
            <a:r>
              <a:rPr lang="en-US" sz="2800" dirty="0" smtClean="0">
                <a:solidFill>
                  <a:srgbClr val="00B050"/>
                </a:solidFill>
                <a:latin typeface="Times New Roman" panose="02020603050405020304" pitchFamily="18" charset="0"/>
                <a:cs typeface="Times New Roman" panose="02020603050405020304" pitchFamily="18" charset="0"/>
              </a:rPr>
              <a:t>Search</a:t>
            </a:r>
            <a:r>
              <a:rPr lang="en-US" sz="2800" dirty="0" smtClean="0">
                <a:latin typeface="Times New Roman" panose="02020603050405020304" pitchFamily="18" charset="0"/>
                <a:cs typeface="Times New Roman" panose="02020603050405020304" pitchFamily="18" charset="0"/>
              </a:rPr>
              <a:t> </a:t>
            </a:r>
            <a:r>
              <a:rPr lang="en-US" sz="2800" dirty="0" smtClean="0">
                <a:solidFill>
                  <a:srgbClr val="00B050"/>
                </a:solidFill>
                <a:latin typeface="Times New Roman" panose="02020603050405020304" pitchFamily="18" charset="0"/>
                <a:cs typeface="Times New Roman" panose="02020603050405020304" pitchFamily="18" charset="0"/>
              </a:rPr>
              <a:t>Contours</a:t>
            </a:r>
            <a:endParaRPr lang="en-US" sz="2800" dirty="0">
              <a:solidFill>
                <a:srgbClr val="00B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8878" y="568037"/>
            <a:ext cx="8577695" cy="4583690"/>
          </a:xfrm>
        </p:spPr>
        <p:txBody>
          <a:bodyPr/>
          <a:lstStyle/>
          <a:p>
            <a:pPr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f-costs are </a:t>
            </a:r>
            <a:r>
              <a:rPr lang="en-US" sz="1800" dirty="0" smtClean="0">
                <a:latin typeface="Times New Roman" panose="02020603050405020304" pitchFamily="18" charset="0"/>
                <a:cs typeface="Times New Roman" panose="02020603050405020304" pitchFamily="18" charset="0"/>
              </a:rPr>
              <a:t>non-decreasing </a:t>
            </a:r>
            <a:r>
              <a:rPr lang="en-US" sz="1800" dirty="0">
                <a:latin typeface="Times New Roman" panose="02020603050405020304" pitchFamily="18" charset="0"/>
                <a:cs typeface="Times New Roman" panose="02020603050405020304" pitchFamily="18" charset="0"/>
              </a:rPr>
              <a:t>along any path also means that we can </a:t>
            </a:r>
            <a:r>
              <a:rPr lang="en-US" sz="1800" dirty="0" smtClean="0">
                <a:latin typeface="Times New Roman" panose="02020603050405020304" pitchFamily="18" charset="0"/>
                <a:cs typeface="Times New Roman" panose="02020603050405020304" pitchFamily="18" charset="0"/>
              </a:rPr>
              <a:t>draw </a:t>
            </a:r>
            <a:r>
              <a:rPr lang="en-US" sz="1800" b="1" dirty="0" smtClean="0">
                <a:latin typeface="Times New Roman" panose="02020603050405020304" pitchFamily="18" charset="0"/>
                <a:cs typeface="Times New Roman" panose="02020603050405020304" pitchFamily="18" charset="0"/>
              </a:rPr>
              <a:t>contours </a:t>
            </a:r>
            <a:r>
              <a:rPr lang="en-US" sz="1800" dirty="0">
                <a:latin typeface="Times New Roman" panose="02020603050405020304" pitchFamily="18" charset="0"/>
                <a:cs typeface="Times New Roman" panose="02020603050405020304" pitchFamily="18" charset="0"/>
              </a:rPr>
              <a:t>in the state </a:t>
            </a:r>
            <a:r>
              <a:rPr lang="en-US" sz="1800" dirty="0" smtClean="0">
                <a:latin typeface="Times New Roman" panose="02020603050405020304" pitchFamily="18" charset="0"/>
                <a:cs typeface="Times New Roman" panose="02020603050405020304" pitchFamily="18" charset="0"/>
              </a:rPr>
              <a:t>space, just </a:t>
            </a:r>
            <a:r>
              <a:rPr lang="en-US" sz="1800" dirty="0">
                <a:latin typeface="Times New Roman" panose="02020603050405020304" pitchFamily="18" charset="0"/>
                <a:cs typeface="Times New Roman" panose="02020603050405020304" pitchFamily="18" charset="0"/>
              </a:rPr>
              <a:t>like the contours CONTOUR in a topographic </a:t>
            </a:r>
            <a:r>
              <a:rPr lang="en-US" sz="1800" dirty="0" smtClean="0">
                <a:latin typeface="Times New Roman" panose="02020603050405020304" pitchFamily="18" charset="0"/>
                <a:cs typeface="Times New Roman" panose="02020603050405020304" pitchFamily="18" charset="0"/>
              </a:rPr>
              <a:t>map.</a:t>
            </a:r>
          </a:p>
          <a:p>
            <a:pPr algn="just">
              <a:lnSpc>
                <a:spcPct val="150000"/>
              </a:lnSpc>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We can also form contours in Uniform cost search also but with </a:t>
            </a:r>
            <a:r>
              <a:rPr lang="en-US" sz="1800" i="1" dirty="0" smtClean="0">
                <a:latin typeface="Times New Roman" panose="02020603050405020304" pitchFamily="18" charset="0"/>
                <a:cs typeface="Times New Roman" panose="02020603050405020304" pitchFamily="18" charset="0"/>
              </a:rPr>
              <a:t>g</a:t>
            </a:r>
            <a:r>
              <a:rPr lang="en-US" sz="1800" dirty="0" smtClean="0">
                <a:latin typeface="Times New Roman" panose="02020603050405020304" pitchFamily="18" charset="0"/>
                <a:cs typeface="Times New Roman" panose="02020603050405020304" pitchFamily="18" charset="0"/>
              </a:rPr>
              <a:t> not with </a:t>
            </a:r>
            <a:r>
              <a:rPr lang="en-US" sz="1800" i="1" dirty="0" err="1" smtClean="0">
                <a:latin typeface="Times New Roman" panose="02020603050405020304" pitchFamily="18" charset="0"/>
                <a:cs typeface="Times New Roman" panose="02020603050405020304" pitchFamily="18" charset="0"/>
              </a:rPr>
              <a:t>h+g</a:t>
            </a:r>
            <a:r>
              <a:rPr lang="en-US" sz="1800" i="1" dirty="0" smtClean="0">
                <a:latin typeface="Times New Roman" panose="02020603050405020304" pitchFamily="18" charset="0"/>
                <a:cs typeface="Times New Roman" panose="02020603050405020304" pitchFamily="18" charset="0"/>
              </a:rPr>
              <a:t>. g costs are monotonic , the path cost always increases as we go along the path because g costs are always positive.</a:t>
            </a:r>
          </a:p>
          <a:p>
            <a:pPr algn="just">
              <a:lnSpc>
                <a:spcPct val="150000"/>
              </a:lnSpc>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Inside the contour labeled 400, all nodes have f(n) less than or equal to </a:t>
            </a:r>
            <a:r>
              <a:rPr lang="en-US" sz="1800" dirty="0" smtClean="0">
                <a:latin typeface="Times New Roman" panose="02020603050405020304" pitchFamily="18" charset="0"/>
                <a:cs typeface="Times New Roman" panose="02020603050405020304" pitchFamily="18" charset="0"/>
              </a:rPr>
              <a:t>400,and </a:t>
            </a:r>
            <a:r>
              <a:rPr lang="en-US" sz="1800" dirty="0">
                <a:latin typeface="Times New Roman" panose="02020603050405020304" pitchFamily="18" charset="0"/>
                <a:cs typeface="Times New Roman" panose="02020603050405020304" pitchFamily="18" charset="0"/>
              </a:rPr>
              <a:t>so on</a:t>
            </a:r>
            <a:r>
              <a:rPr lang="en-US" sz="1800"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17842" t="21117" r="23593" b="13352"/>
          <a:stretch/>
        </p:blipFill>
        <p:spPr>
          <a:xfrm>
            <a:off x="2999442" y="2964873"/>
            <a:ext cx="6144558" cy="3893126"/>
          </a:xfrm>
          <a:prstGeom prst="rect">
            <a:avLst/>
          </a:prstGeom>
        </p:spPr>
      </p:pic>
    </p:spTree>
    <p:extLst>
      <p:ext uri="{BB962C8B-B14F-4D97-AF65-F5344CB8AC3E}">
        <p14:creationId xmlns:p14="http://schemas.microsoft.com/office/powerpoint/2010/main" xmlns="" val="2797896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957" y="167951"/>
            <a:ext cx="8922398" cy="6596743"/>
          </a:xfrm>
        </p:spPr>
        <p:txBody>
          <a:bodyPr/>
          <a:lstStyle/>
          <a:p>
            <a:pPr marL="0" indent="0">
              <a:buNone/>
            </a:pPr>
            <a:endParaRPr lang="en-IN" dirty="0"/>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6957" y="113069"/>
            <a:ext cx="8859416" cy="6651625"/>
          </a:xfrm>
          <a:prstGeom prst="rect">
            <a:avLst/>
          </a:prstGeom>
        </p:spPr>
      </p:pic>
    </p:spTree>
    <p:extLst>
      <p:ext uri="{BB962C8B-B14F-4D97-AF65-F5344CB8AC3E}">
        <p14:creationId xmlns:p14="http://schemas.microsoft.com/office/powerpoint/2010/main" xmlns="" val="20698849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4535" y="68009"/>
            <a:ext cx="9059465" cy="5334415"/>
          </a:xfrm>
        </p:spPr>
      </p:pic>
    </p:spTree>
    <p:extLst>
      <p:ext uri="{BB962C8B-B14F-4D97-AF65-F5344CB8AC3E}">
        <p14:creationId xmlns:p14="http://schemas.microsoft.com/office/powerpoint/2010/main" xmlns="" val="35677325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3" y="304800"/>
            <a:ext cx="8214014" cy="263236"/>
          </a:xfrm>
        </p:spPr>
        <p:txBody>
          <a:bodyPr>
            <a:noAutofit/>
          </a:bodyPr>
          <a:lstStyle/>
          <a:p>
            <a:r>
              <a:rPr lang="en-US" sz="2800" dirty="0">
                <a:solidFill>
                  <a:srgbClr val="00B050"/>
                </a:solidFill>
                <a:latin typeface="Times New Roman" panose="02020603050405020304" pitchFamily="18" charset="0"/>
                <a:cs typeface="Times New Roman" panose="02020603050405020304" pitchFamily="18" charset="0"/>
              </a:rPr>
              <a:t>Memory-bounded heuristic search</a:t>
            </a:r>
          </a:p>
        </p:txBody>
      </p:sp>
      <p:sp>
        <p:nvSpPr>
          <p:cNvPr id="3" name="Content Placeholder 2"/>
          <p:cNvSpPr>
            <a:spLocks noGrp="1"/>
          </p:cNvSpPr>
          <p:nvPr>
            <p:ph idx="1"/>
          </p:nvPr>
        </p:nvSpPr>
        <p:spPr>
          <a:xfrm>
            <a:off x="374073" y="665018"/>
            <a:ext cx="8499764" cy="5985164"/>
          </a:xfrm>
        </p:spPr>
        <p:txBody>
          <a:bodyPr>
            <a:normAutofit fontScale="92500"/>
          </a:bodyPr>
          <a:lstStyle/>
          <a:p>
            <a:pPr algn="just">
              <a:lnSpc>
                <a:spcPct val="150000"/>
              </a:lnSpc>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The simplest way to reduce memory requirements for A∗ is to adapt the idea of </a:t>
            </a:r>
            <a:r>
              <a:rPr lang="en-US" sz="2200" dirty="0" smtClean="0">
                <a:latin typeface="Times New Roman" panose="02020603050405020304" pitchFamily="18" charset="0"/>
                <a:cs typeface="Times New Roman" panose="02020603050405020304" pitchFamily="18" charset="0"/>
              </a:rPr>
              <a:t>iterative deepening </a:t>
            </a:r>
            <a:r>
              <a:rPr lang="en-US" sz="2200" dirty="0">
                <a:latin typeface="Times New Roman" panose="02020603050405020304" pitchFamily="18" charset="0"/>
                <a:cs typeface="Times New Roman" panose="02020603050405020304" pitchFamily="18" charset="0"/>
              </a:rPr>
              <a:t>to the heuristic search context, resulting in the </a:t>
            </a:r>
            <a:r>
              <a:rPr lang="en-US" sz="2200" b="1" dirty="0" smtClean="0">
                <a:latin typeface="Times New Roman" panose="02020603050405020304" pitchFamily="18" charset="0"/>
                <a:cs typeface="Times New Roman" panose="02020603050405020304" pitchFamily="18" charset="0"/>
              </a:rPr>
              <a:t>Iterative-Deepening </a:t>
            </a:r>
            <a:r>
              <a:rPr lang="en-US" sz="2200" b="1" dirty="0">
                <a:latin typeface="Times New Roman" panose="02020603050405020304" pitchFamily="18" charset="0"/>
                <a:cs typeface="Times New Roman" panose="02020603050405020304" pitchFamily="18" charset="0"/>
              </a:rPr>
              <a:t>A</a:t>
            </a:r>
            <a:r>
              <a:rPr lang="en-US" sz="2200" dirty="0">
                <a:latin typeface="Times New Roman" panose="02020603050405020304" pitchFamily="18" charset="0"/>
                <a:cs typeface="Times New Roman" panose="02020603050405020304" pitchFamily="18" charset="0"/>
              </a:rPr>
              <a:t>∗ (IDA∗) </a:t>
            </a:r>
            <a:r>
              <a:rPr lang="en-US" sz="2200" dirty="0" smtClean="0">
                <a:latin typeface="Times New Roman" panose="02020603050405020304" pitchFamily="18" charset="0"/>
                <a:cs typeface="Times New Roman" panose="02020603050405020304" pitchFamily="18" charset="0"/>
              </a:rPr>
              <a:t>algorithm</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main difference between IDA∗ and standard iterative deepening is that the </a:t>
            </a:r>
            <a:r>
              <a:rPr lang="en-US" sz="2200" dirty="0" smtClean="0">
                <a:latin typeface="Times New Roman" panose="02020603050405020304" pitchFamily="18" charset="0"/>
                <a:cs typeface="Times New Roman" panose="02020603050405020304" pitchFamily="18" charset="0"/>
              </a:rPr>
              <a:t>cutoff used </a:t>
            </a:r>
            <a:r>
              <a:rPr lang="en-US" sz="2200" dirty="0">
                <a:latin typeface="Times New Roman" panose="02020603050405020304" pitchFamily="18" charset="0"/>
                <a:cs typeface="Times New Roman" panose="02020603050405020304" pitchFamily="18" charset="0"/>
              </a:rPr>
              <a:t>is the f-cost (</a:t>
            </a:r>
            <a:r>
              <a:rPr lang="en-US" sz="2200" dirty="0" err="1">
                <a:latin typeface="Times New Roman" panose="02020603050405020304" pitchFamily="18" charset="0"/>
                <a:cs typeface="Times New Roman" panose="02020603050405020304" pitchFamily="18" charset="0"/>
              </a:rPr>
              <a:t>g+h</a:t>
            </a:r>
            <a:r>
              <a:rPr lang="en-US" sz="2200" dirty="0">
                <a:latin typeface="Times New Roman" panose="02020603050405020304" pitchFamily="18" charset="0"/>
                <a:cs typeface="Times New Roman" panose="02020603050405020304" pitchFamily="18" charset="0"/>
              </a:rPr>
              <a:t>) rather than the </a:t>
            </a:r>
            <a:r>
              <a:rPr lang="en-US" sz="2200" dirty="0" smtClean="0">
                <a:latin typeface="Times New Roman" panose="02020603050405020304" pitchFamily="18" charset="0"/>
                <a:cs typeface="Times New Roman" panose="02020603050405020304" pitchFamily="18" charset="0"/>
              </a:rPr>
              <a:t>depth.</a:t>
            </a: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a:t>
            </a:r>
            <a:r>
              <a:rPr lang="en-US" sz="2200" dirty="0" smtClean="0">
                <a:latin typeface="Times New Roman" panose="02020603050405020304" pitchFamily="18" charset="0"/>
                <a:cs typeface="Times New Roman" panose="02020603050405020304" pitchFamily="18" charset="0"/>
              </a:rPr>
              <a:t>t </a:t>
            </a:r>
            <a:r>
              <a:rPr lang="en-US" sz="2200" dirty="0">
                <a:latin typeface="Times New Roman" panose="02020603050405020304" pitchFamily="18" charset="0"/>
                <a:cs typeface="Times New Roman" panose="02020603050405020304" pitchFamily="18" charset="0"/>
              </a:rPr>
              <a:t>each iteration, the cutoff value is the </a:t>
            </a:r>
            <a:r>
              <a:rPr lang="en-US" sz="2200" dirty="0" smtClean="0">
                <a:latin typeface="Times New Roman" panose="02020603050405020304" pitchFamily="18" charset="0"/>
                <a:cs typeface="Times New Roman" panose="02020603050405020304" pitchFamily="18" charset="0"/>
              </a:rPr>
              <a:t>smallest f-cost </a:t>
            </a:r>
            <a:r>
              <a:rPr lang="en-US" sz="2200" dirty="0">
                <a:latin typeface="Times New Roman" panose="02020603050405020304" pitchFamily="18" charset="0"/>
                <a:cs typeface="Times New Roman" panose="02020603050405020304" pitchFamily="18" charset="0"/>
              </a:rPr>
              <a:t>of any node that exceeded the cutoff on the previous </a:t>
            </a:r>
            <a:r>
              <a:rPr lang="en-US" sz="2200" dirty="0" smtClean="0">
                <a:latin typeface="Times New Roman" panose="02020603050405020304" pitchFamily="18" charset="0"/>
                <a:cs typeface="Times New Roman" panose="02020603050405020304" pitchFamily="18" charset="0"/>
              </a:rPr>
              <a:t>iteration.</a:t>
            </a: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IDA</a:t>
            </a:r>
            <a:r>
              <a:rPr lang="en-US" sz="2200" dirty="0">
                <a:latin typeface="Times New Roman" panose="02020603050405020304" pitchFamily="18" charset="0"/>
                <a:cs typeface="Times New Roman" panose="02020603050405020304" pitchFamily="18" charset="0"/>
              </a:rPr>
              <a:t>∗ is </a:t>
            </a:r>
            <a:r>
              <a:rPr lang="en-US" sz="2200" dirty="0" smtClean="0">
                <a:latin typeface="Times New Roman" panose="02020603050405020304" pitchFamily="18" charset="0"/>
                <a:cs typeface="Times New Roman" panose="02020603050405020304" pitchFamily="18" charset="0"/>
              </a:rPr>
              <a:t>practical for </a:t>
            </a:r>
            <a:r>
              <a:rPr lang="en-US" sz="2200" dirty="0">
                <a:latin typeface="Times New Roman" panose="02020603050405020304" pitchFamily="18" charset="0"/>
                <a:cs typeface="Times New Roman" panose="02020603050405020304" pitchFamily="18" charset="0"/>
              </a:rPr>
              <a:t>many problems with unit step costs and avoids the substantial overhead associated </a:t>
            </a:r>
            <a:r>
              <a:rPr lang="en-US" sz="2200" dirty="0" smtClean="0">
                <a:latin typeface="Times New Roman" panose="02020603050405020304" pitchFamily="18" charset="0"/>
                <a:cs typeface="Times New Roman" panose="02020603050405020304" pitchFamily="18" charset="0"/>
              </a:rPr>
              <a:t>with keeping </a:t>
            </a:r>
            <a:r>
              <a:rPr lang="en-US" sz="2200" dirty="0">
                <a:latin typeface="Times New Roman" panose="02020603050405020304" pitchFamily="18" charset="0"/>
                <a:cs typeface="Times New Roman" panose="02020603050405020304" pitchFamily="18" charset="0"/>
              </a:rPr>
              <a:t>a sorted queue of </a:t>
            </a:r>
            <a:r>
              <a:rPr lang="en-US" sz="2200" dirty="0" smtClean="0">
                <a:latin typeface="Times New Roman" panose="02020603050405020304" pitchFamily="18" charset="0"/>
                <a:cs typeface="Times New Roman" panose="02020603050405020304" pitchFamily="18" charset="0"/>
              </a:rPr>
              <a:t>nodes.</a:t>
            </a: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Unfortunately</a:t>
            </a:r>
            <a:r>
              <a:rPr lang="en-US" sz="2200" dirty="0">
                <a:latin typeface="Times New Roman" panose="02020603050405020304" pitchFamily="18" charset="0"/>
                <a:cs typeface="Times New Roman" panose="02020603050405020304" pitchFamily="18" charset="0"/>
              </a:rPr>
              <a:t>, it suffers from the same difficulties with </a:t>
            </a:r>
            <a:r>
              <a:rPr lang="en-US" sz="2200" dirty="0" smtClean="0">
                <a:latin typeface="Times New Roman" panose="02020603050405020304" pitchFamily="18" charset="0"/>
                <a:cs typeface="Times New Roman" panose="02020603050405020304" pitchFamily="18" charset="0"/>
              </a:rPr>
              <a:t>real valued</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costs.</a:t>
            </a:r>
            <a:endParaRPr lang="en-US" sz="22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There are two </a:t>
            </a:r>
            <a:r>
              <a:rPr lang="en-US" sz="2200" dirty="0">
                <a:latin typeface="Times New Roman" panose="02020603050405020304" pitchFamily="18" charset="0"/>
                <a:cs typeface="Times New Roman" panose="02020603050405020304" pitchFamily="18" charset="0"/>
              </a:rPr>
              <a:t>other memory-bounded algorithms, called RBFS and </a:t>
            </a:r>
            <a:r>
              <a:rPr lang="en-US" sz="2200" dirty="0" smtClean="0">
                <a:latin typeface="Times New Roman" panose="02020603050405020304" pitchFamily="18" charset="0"/>
                <a:cs typeface="Times New Roman" panose="02020603050405020304" pitchFamily="18" charset="0"/>
              </a:rPr>
              <a:t>MA.</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2802793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3" y="235528"/>
            <a:ext cx="8141277" cy="568037"/>
          </a:xfrm>
        </p:spPr>
        <p:txBody>
          <a:bodyPr>
            <a:normAutofit/>
          </a:bodyPr>
          <a:lstStyle/>
          <a:p>
            <a:r>
              <a:rPr lang="en-US" sz="2800" dirty="0">
                <a:solidFill>
                  <a:srgbClr val="00B050"/>
                </a:solidFill>
                <a:latin typeface="Times New Roman" panose="02020603050405020304" pitchFamily="18" charset="0"/>
                <a:cs typeface="Times New Roman" panose="02020603050405020304" pitchFamily="18" charset="0"/>
              </a:rPr>
              <a:t>Recursive best-first search (RBFS)</a:t>
            </a:r>
          </a:p>
        </p:txBody>
      </p:sp>
      <p:sp>
        <p:nvSpPr>
          <p:cNvPr id="3" name="Content Placeholder 2"/>
          <p:cNvSpPr>
            <a:spLocks noGrp="1"/>
          </p:cNvSpPr>
          <p:nvPr>
            <p:ph idx="1"/>
          </p:nvPr>
        </p:nvSpPr>
        <p:spPr>
          <a:xfrm>
            <a:off x="374073" y="942108"/>
            <a:ext cx="8354291" cy="5611091"/>
          </a:xfrm>
        </p:spPr>
        <p:txBody>
          <a:bodyPr>
            <a:noAutofit/>
          </a:bodyPr>
          <a:lstStyle/>
          <a:p>
            <a:pPr algn="just">
              <a:lnSpc>
                <a:spcPct val="150000"/>
              </a:lnSpc>
              <a:buFont typeface="Wingdings" panose="05000000000000000000" pitchFamily="2" charset="2"/>
              <a:buChar char="v"/>
            </a:pPr>
            <a:r>
              <a:rPr lang="en-US" sz="2300" dirty="0">
                <a:latin typeface="Times New Roman" panose="02020603050405020304" pitchFamily="18" charset="0"/>
                <a:cs typeface="Times New Roman" panose="02020603050405020304" pitchFamily="18" charset="0"/>
              </a:rPr>
              <a:t>Its structure is similar to that of a recursive depth-first </a:t>
            </a:r>
            <a:r>
              <a:rPr lang="en-US" sz="2300" dirty="0" smtClean="0">
                <a:latin typeface="Times New Roman" panose="02020603050405020304" pitchFamily="18" charset="0"/>
                <a:cs typeface="Times New Roman" panose="02020603050405020304" pitchFamily="18" charset="0"/>
              </a:rPr>
              <a:t>search, but rather </a:t>
            </a:r>
            <a:r>
              <a:rPr lang="en-US" sz="2300" dirty="0">
                <a:latin typeface="Times New Roman" panose="02020603050405020304" pitchFamily="18" charset="0"/>
                <a:cs typeface="Times New Roman" panose="02020603050405020304" pitchFamily="18" charset="0"/>
              </a:rPr>
              <a:t>than continuing indefinitely down the current path, it uses the f limit variable to </a:t>
            </a:r>
            <a:r>
              <a:rPr lang="en-US" sz="2300" dirty="0" smtClean="0">
                <a:latin typeface="Times New Roman" panose="02020603050405020304" pitchFamily="18" charset="0"/>
                <a:cs typeface="Times New Roman" panose="02020603050405020304" pitchFamily="18" charset="0"/>
              </a:rPr>
              <a:t>keep track </a:t>
            </a:r>
            <a:r>
              <a:rPr lang="en-US" sz="2300" dirty="0">
                <a:latin typeface="Times New Roman" panose="02020603050405020304" pitchFamily="18" charset="0"/>
                <a:cs typeface="Times New Roman" panose="02020603050405020304" pitchFamily="18" charset="0"/>
              </a:rPr>
              <a:t>of the f-value of the best </a:t>
            </a:r>
            <a:r>
              <a:rPr lang="en-US" sz="2300" i="1" dirty="0">
                <a:latin typeface="Times New Roman" panose="02020603050405020304" pitchFamily="18" charset="0"/>
                <a:cs typeface="Times New Roman" panose="02020603050405020304" pitchFamily="18" charset="0"/>
              </a:rPr>
              <a:t>alternative </a:t>
            </a:r>
            <a:r>
              <a:rPr lang="en-US" sz="2300" dirty="0">
                <a:latin typeface="Times New Roman" panose="02020603050405020304" pitchFamily="18" charset="0"/>
                <a:cs typeface="Times New Roman" panose="02020603050405020304" pitchFamily="18" charset="0"/>
              </a:rPr>
              <a:t>path available from any ancestor of the </a:t>
            </a:r>
            <a:r>
              <a:rPr lang="en-US" sz="2300" dirty="0" smtClean="0">
                <a:latin typeface="Times New Roman" panose="02020603050405020304" pitchFamily="18" charset="0"/>
                <a:cs typeface="Times New Roman" panose="02020603050405020304" pitchFamily="18" charset="0"/>
              </a:rPr>
              <a:t>current node</a:t>
            </a:r>
            <a:r>
              <a:rPr lang="en-US" sz="2300" dirty="0">
                <a:latin typeface="Times New Roman" panose="02020603050405020304" pitchFamily="18" charset="0"/>
                <a:cs typeface="Times New Roman" panose="02020603050405020304" pitchFamily="18" charset="0"/>
              </a:rPr>
              <a:t>. </a:t>
            </a:r>
            <a:endParaRPr lang="en-US" sz="23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300" dirty="0" smtClean="0">
                <a:latin typeface="Times New Roman" panose="02020603050405020304" pitchFamily="18" charset="0"/>
                <a:cs typeface="Times New Roman" panose="02020603050405020304" pitchFamily="18" charset="0"/>
              </a:rPr>
              <a:t>If </a:t>
            </a:r>
            <a:r>
              <a:rPr lang="en-US" sz="2300" dirty="0">
                <a:latin typeface="Times New Roman" panose="02020603050405020304" pitchFamily="18" charset="0"/>
                <a:cs typeface="Times New Roman" panose="02020603050405020304" pitchFamily="18" charset="0"/>
              </a:rPr>
              <a:t>the current node exceeds this limit, the recursion unwinds back to the </a:t>
            </a:r>
            <a:r>
              <a:rPr lang="en-US" sz="2300" dirty="0" smtClean="0">
                <a:latin typeface="Times New Roman" panose="02020603050405020304" pitchFamily="18" charset="0"/>
                <a:cs typeface="Times New Roman" panose="02020603050405020304" pitchFamily="18" charset="0"/>
              </a:rPr>
              <a:t>alternative path</a:t>
            </a:r>
            <a:r>
              <a:rPr lang="en-US" sz="2300" dirty="0">
                <a:latin typeface="Times New Roman" panose="02020603050405020304" pitchFamily="18" charset="0"/>
                <a:cs typeface="Times New Roman" panose="02020603050405020304" pitchFamily="18" charset="0"/>
              </a:rPr>
              <a:t>. </a:t>
            </a:r>
            <a:endParaRPr lang="en-US" sz="23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300" dirty="0" smtClean="0">
                <a:latin typeface="Times New Roman" panose="02020603050405020304" pitchFamily="18" charset="0"/>
                <a:cs typeface="Times New Roman" panose="02020603050405020304" pitchFamily="18" charset="0"/>
              </a:rPr>
              <a:t>As </a:t>
            </a:r>
            <a:r>
              <a:rPr lang="en-US" sz="2300" dirty="0">
                <a:latin typeface="Times New Roman" panose="02020603050405020304" pitchFamily="18" charset="0"/>
                <a:cs typeface="Times New Roman" panose="02020603050405020304" pitchFamily="18" charset="0"/>
              </a:rPr>
              <a:t>the recursion unwinds, RBFS replaces the f-value of each node along the </a:t>
            </a:r>
            <a:r>
              <a:rPr lang="en-US" sz="2300" dirty="0" smtClean="0">
                <a:latin typeface="Times New Roman" panose="02020603050405020304" pitchFamily="18" charset="0"/>
                <a:cs typeface="Times New Roman" panose="02020603050405020304" pitchFamily="18" charset="0"/>
              </a:rPr>
              <a:t>path with </a:t>
            </a:r>
            <a:r>
              <a:rPr lang="en-US" sz="2300" dirty="0">
                <a:latin typeface="Times New Roman" panose="02020603050405020304" pitchFamily="18" charset="0"/>
                <a:cs typeface="Times New Roman" panose="02020603050405020304" pitchFamily="18" charset="0"/>
              </a:rPr>
              <a:t>a </a:t>
            </a:r>
            <a:r>
              <a:rPr lang="en-US" sz="2300" b="1" dirty="0">
                <a:latin typeface="Times New Roman" panose="02020603050405020304" pitchFamily="18" charset="0"/>
                <a:cs typeface="Times New Roman" panose="02020603050405020304" pitchFamily="18" charset="0"/>
              </a:rPr>
              <a:t>backed-up value</a:t>
            </a:r>
            <a:r>
              <a:rPr lang="en-US" sz="2300" dirty="0">
                <a:latin typeface="Times New Roman" panose="02020603050405020304" pitchFamily="18" charset="0"/>
                <a:cs typeface="Times New Roman" panose="02020603050405020304" pitchFamily="18" charset="0"/>
              </a:rPr>
              <a:t>—the best f-value of its children. </a:t>
            </a:r>
            <a:endParaRPr lang="en-US" sz="23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300" dirty="0" smtClean="0">
                <a:latin typeface="Times New Roman" panose="02020603050405020304" pitchFamily="18" charset="0"/>
                <a:cs typeface="Times New Roman" panose="02020603050405020304" pitchFamily="18" charset="0"/>
              </a:rPr>
              <a:t>In </a:t>
            </a:r>
            <a:r>
              <a:rPr lang="en-US" sz="2300" dirty="0">
                <a:latin typeface="Times New Roman" panose="02020603050405020304" pitchFamily="18" charset="0"/>
                <a:cs typeface="Times New Roman" panose="02020603050405020304" pitchFamily="18" charset="0"/>
              </a:rPr>
              <a:t>this way, RBFS remembers </a:t>
            </a:r>
            <a:r>
              <a:rPr lang="en-US" sz="2300" dirty="0" smtClean="0">
                <a:latin typeface="Times New Roman" panose="02020603050405020304" pitchFamily="18" charset="0"/>
                <a:cs typeface="Times New Roman" panose="02020603050405020304" pitchFamily="18" charset="0"/>
              </a:rPr>
              <a:t>the f-value </a:t>
            </a:r>
            <a:r>
              <a:rPr lang="en-US" sz="2300" dirty="0">
                <a:latin typeface="Times New Roman" panose="02020603050405020304" pitchFamily="18" charset="0"/>
                <a:cs typeface="Times New Roman" panose="02020603050405020304" pitchFamily="18" charset="0"/>
              </a:rPr>
              <a:t>of the best leaf in the forgotten subtree and can therefore decide whether it’s </a:t>
            </a:r>
            <a:r>
              <a:rPr lang="en-US" sz="2300" dirty="0" smtClean="0">
                <a:latin typeface="Times New Roman" panose="02020603050405020304" pitchFamily="18" charset="0"/>
                <a:cs typeface="Times New Roman" panose="02020603050405020304" pitchFamily="18" charset="0"/>
              </a:rPr>
              <a:t>worth re-expanding </a:t>
            </a:r>
            <a:r>
              <a:rPr lang="en-US" sz="2300" dirty="0">
                <a:latin typeface="Times New Roman" panose="02020603050405020304" pitchFamily="18" charset="0"/>
                <a:cs typeface="Times New Roman" panose="02020603050405020304" pitchFamily="18" charset="0"/>
              </a:rPr>
              <a:t>the subtree at some later </a:t>
            </a:r>
            <a:r>
              <a:rPr lang="en-US" sz="2300" dirty="0" smtClean="0">
                <a:latin typeface="Times New Roman" panose="02020603050405020304" pitchFamily="18" charset="0"/>
                <a:cs typeface="Times New Roman" panose="02020603050405020304" pitchFamily="18" charset="0"/>
              </a:rPr>
              <a:t>time.</a:t>
            </a:r>
            <a:endParaRPr lang="en-US"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340902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First Search(BFS)</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1524000"/>
            <a:ext cx="8839200" cy="53340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440" t="23958" r="24338" b="44413"/>
          <a:stretch/>
        </p:blipFill>
        <p:spPr>
          <a:xfrm>
            <a:off x="529937" y="457201"/>
            <a:ext cx="7990609" cy="5763491"/>
          </a:xfrm>
          <a:prstGeom prst="rect">
            <a:avLst/>
          </a:prstGeom>
        </p:spPr>
      </p:pic>
      <p:pic>
        <p:nvPicPr>
          <p:cNvPr id="3" name="Picture 2"/>
          <p:cNvPicPr>
            <a:picLocks noChangeAspect="1"/>
          </p:cNvPicPr>
          <p:nvPr/>
        </p:nvPicPr>
        <p:blipFill rotWithShape="1">
          <a:blip r:embed="rId2"/>
          <a:srcRect l="21143" t="55019" r="26467" b="12784"/>
          <a:stretch/>
        </p:blipFill>
        <p:spPr>
          <a:xfrm>
            <a:off x="529937" y="457200"/>
            <a:ext cx="7990608" cy="5902036"/>
          </a:xfrm>
          <a:prstGeom prst="rect">
            <a:avLst/>
          </a:prstGeom>
        </p:spPr>
      </p:pic>
      <p:pic>
        <p:nvPicPr>
          <p:cNvPr id="4" name="Picture 3"/>
          <p:cNvPicPr>
            <a:picLocks noChangeAspect="1"/>
          </p:cNvPicPr>
          <p:nvPr/>
        </p:nvPicPr>
        <p:blipFill rotWithShape="1">
          <a:blip r:embed="rId3"/>
          <a:srcRect l="20398" t="24337" r="26042" b="37973"/>
          <a:stretch/>
        </p:blipFill>
        <p:spPr>
          <a:xfrm>
            <a:off x="394855" y="457200"/>
            <a:ext cx="8437418" cy="5902036"/>
          </a:xfrm>
          <a:prstGeom prst="rect">
            <a:avLst/>
          </a:prstGeom>
        </p:spPr>
      </p:pic>
    </p:spTree>
    <p:extLst>
      <p:ext uri="{BB962C8B-B14F-4D97-AF65-F5344CB8AC3E}">
        <p14:creationId xmlns:p14="http://schemas.microsoft.com/office/powerpoint/2010/main" xmlns="" val="15006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1" y="235528"/>
            <a:ext cx="8291945" cy="7294305"/>
          </a:xfrm>
          <a:prstGeom prst="rect">
            <a:avLst/>
          </a:prstGeom>
        </p:spPr>
        <p:txBody>
          <a:bodyPr wrap="square">
            <a:spAutoFit/>
          </a:bodyPr>
          <a:lstStyle/>
          <a:p>
            <a:pPr algn="just">
              <a:lnSpc>
                <a:spcPct val="150000"/>
              </a:lnSpc>
            </a:pP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f-limit value </a:t>
            </a:r>
            <a:r>
              <a:rPr lang="en-US" sz="2400" dirty="0">
                <a:latin typeface="Times New Roman" panose="02020603050405020304" pitchFamily="18" charset="0"/>
                <a:cs typeface="Times New Roman" panose="02020603050405020304" pitchFamily="18" charset="0"/>
              </a:rPr>
              <a:t>for each recursive call is shown on top of each current node, and every node is </a:t>
            </a:r>
            <a:r>
              <a:rPr lang="en-US" sz="2400" dirty="0" smtClean="0">
                <a:latin typeface="Times New Roman" panose="02020603050405020304" pitchFamily="18" charset="0"/>
                <a:cs typeface="Times New Roman" panose="02020603050405020304" pitchFamily="18" charset="0"/>
              </a:rPr>
              <a:t>labeled with </a:t>
            </a:r>
            <a:r>
              <a:rPr lang="en-US" sz="2400" dirty="0">
                <a:latin typeface="Times New Roman" panose="02020603050405020304" pitchFamily="18" charset="0"/>
                <a:cs typeface="Times New Roman" panose="02020603050405020304" pitchFamily="18" charset="0"/>
              </a:rPr>
              <a:t>its f-cost. </a:t>
            </a:r>
            <a:endParaRPr lang="en-US" sz="2400" dirty="0" smtClean="0">
              <a:latin typeface="Times New Roman" panose="02020603050405020304" pitchFamily="18" charset="0"/>
              <a:cs typeface="Times New Roman" panose="02020603050405020304" pitchFamily="18" charset="0"/>
            </a:endParaRPr>
          </a:p>
          <a:p>
            <a:pPr marL="457200" indent="-457200" algn="just">
              <a:lnSpc>
                <a:spcPct val="150000"/>
              </a:lnSpc>
              <a:buAutoNum type="alphaLcParenBoth"/>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path via </a:t>
            </a:r>
            <a:r>
              <a:rPr lang="en-US" sz="2400" dirty="0" err="1">
                <a:latin typeface="Times New Roman" panose="02020603050405020304" pitchFamily="18" charset="0"/>
                <a:cs typeface="Times New Roman" panose="02020603050405020304" pitchFamily="18" charset="0"/>
              </a:rPr>
              <a:t>Rimnicu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Vilcea</a:t>
            </a:r>
            <a:r>
              <a:rPr lang="en-US" sz="2400" dirty="0">
                <a:latin typeface="Times New Roman" panose="02020603050405020304" pitchFamily="18" charset="0"/>
                <a:cs typeface="Times New Roman" panose="02020603050405020304" pitchFamily="18" charset="0"/>
              </a:rPr>
              <a:t> is followed until the current best leaf (</a:t>
            </a:r>
            <a:r>
              <a:rPr lang="en-US" sz="2400" dirty="0" smtClean="0">
                <a:latin typeface="Times New Roman" panose="02020603050405020304" pitchFamily="18" charset="0"/>
                <a:cs typeface="Times New Roman" panose="02020603050405020304" pitchFamily="18" charset="0"/>
              </a:rPr>
              <a:t>Pitesti) has </a:t>
            </a:r>
            <a:r>
              <a:rPr lang="en-US" sz="2400" dirty="0">
                <a:latin typeface="Times New Roman" panose="02020603050405020304" pitchFamily="18" charset="0"/>
                <a:cs typeface="Times New Roman" panose="02020603050405020304" pitchFamily="18" charset="0"/>
              </a:rPr>
              <a:t>a value that is worse than the best alternative path (</a:t>
            </a:r>
            <a:r>
              <a:rPr lang="en-US" sz="2400" dirty="0" err="1">
                <a:latin typeface="Times New Roman" panose="02020603050405020304" pitchFamily="18" charset="0"/>
                <a:cs typeface="Times New Roman" panose="02020603050405020304" pitchFamily="18" charset="0"/>
              </a:rPr>
              <a:t>Fagaras</a:t>
            </a:r>
            <a:r>
              <a:rPr lang="en-US" sz="2400" dirty="0" smtClean="0">
                <a:latin typeface="Times New Roman" panose="02020603050405020304" pitchFamily="18" charset="0"/>
                <a:cs typeface="Times New Roman" panose="02020603050405020304" pitchFamily="18" charset="0"/>
              </a:rPr>
              <a:t>).</a:t>
            </a:r>
          </a:p>
          <a:p>
            <a:pPr marL="457200" indent="-457200" algn="just">
              <a:lnSpc>
                <a:spcPct val="150000"/>
              </a:lnSpc>
              <a:buAutoNum type="alphaLcParenBoth"/>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recursion </a:t>
            </a:r>
            <a:r>
              <a:rPr lang="en-US" sz="2400" dirty="0" smtClean="0">
                <a:latin typeface="Times New Roman" panose="02020603050405020304" pitchFamily="18" charset="0"/>
                <a:cs typeface="Times New Roman" panose="02020603050405020304" pitchFamily="18" charset="0"/>
              </a:rPr>
              <a:t>unwinds and </a:t>
            </a:r>
            <a:r>
              <a:rPr lang="en-US" sz="2400" dirty="0">
                <a:latin typeface="Times New Roman" panose="02020603050405020304" pitchFamily="18" charset="0"/>
                <a:cs typeface="Times New Roman" panose="02020603050405020304" pitchFamily="18" charset="0"/>
              </a:rPr>
              <a:t>the best leaf value of the forgotten subtree (417) is backed up to </a:t>
            </a:r>
            <a:r>
              <a:rPr lang="en-US" sz="2400" dirty="0" err="1">
                <a:latin typeface="Times New Roman" panose="02020603050405020304" pitchFamily="18" charset="0"/>
                <a:cs typeface="Times New Roman" panose="02020603050405020304" pitchFamily="18" charset="0"/>
              </a:rPr>
              <a:t>Rimnicu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Vilcea</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then </a:t>
            </a:r>
            <a:r>
              <a:rPr lang="en-US" sz="2400" dirty="0" err="1" smtClean="0">
                <a:latin typeface="Times New Roman" panose="02020603050405020304" pitchFamily="18" charset="0"/>
                <a:cs typeface="Times New Roman" panose="02020603050405020304" pitchFamily="18" charset="0"/>
              </a:rPr>
              <a:t>Fagaras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expanded, revealing a best leaf value of 450. </a:t>
            </a:r>
            <a:endParaRPr lang="en-US" sz="2400" dirty="0" smtClean="0">
              <a:latin typeface="Times New Roman" panose="02020603050405020304" pitchFamily="18" charset="0"/>
              <a:cs typeface="Times New Roman" panose="02020603050405020304" pitchFamily="18" charset="0"/>
            </a:endParaRPr>
          </a:p>
          <a:p>
            <a:pPr marL="457200" indent="-457200" algn="just">
              <a:lnSpc>
                <a:spcPct val="150000"/>
              </a:lnSpc>
              <a:buAutoNum type="alphaLcParenBoth"/>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recursion unwinds and </a:t>
            </a:r>
            <a:r>
              <a:rPr lang="en-US" sz="2400" dirty="0" smtClean="0">
                <a:latin typeface="Times New Roman" panose="02020603050405020304" pitchFamily="18" charset="0"/>
                <a:cs typeface="Times New Roman" panose="02020603050405020304" pitchFamily="18" charset="0"/>
              </a:rPr>
              <a:t>the best </a:t>
            </a:r>
            <a:r>
              <a:rPr lang="en-US" sz="2400" dirty="0">
                <a:latin typeface="Times New Roman" panose="02020603050405020304" pitchFamily="18" charset="0"/>
                <a:cs typeface="Times New Roman" panose="02020603050405020304" pitchFamily="18" charset="0"/>
              </a:rPr>
              <a:t>leaf value of the forgotten subtree (450) is backed up to </a:t>
            </a:r>
            <a:r>
              <a:rPr lang="en-US" sz="2400" dirty="0" err="1">
                <a:latin typeface="Times New Roman" panose="02020603050405020304" pitchFamily="18" charset="0"/>
                <a:cs typeface="Times New Roman" panose="02020603050405020304" pitchFamily="18" charset="0"/>
              </a:rPr>
              <a:t>Fagaras</a:t>
            </a:r>
            <a:r>
              <a:rPr lang="en-US" sz="2400" dirty="0">
                <a:latin typeface="Times New Roman" panose="02020603050405020304" pitchFamily="18" charset="0"/>
                <a:cs typeface="Times New Roman" panose="02020603050405020304" pitchFamily="18" charset="0"/>
              </a:rPr>
              <a:t>; then </a:t>
            </a:r>
            <a:r>
              <a:rPr lang="en-US" sz="2400" dirty="0" err="1">
                <a:latin typeface="Times New Roman" panose="02020603050405020304" pitchFamily="18" charset="0"/>
                <a:cs typeface="Times New Roman" panose="02020603050405020304" pitchFamily="18" charset="0"/>
              </a:rPr>
              <a:t>Rimnicu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Vilcea</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is expanded</a:t>
            </a:r>
            <a:r>
              <a:rPr lang="en-US" sz="2400" dirty="0">
                <a:latin typeface="Times New Roman" panose="02020603050405020304" pitchFamily="18" charset="0"/>
                <a:cs typeface="Times New Roman" panose="02020603050405020304" pitchFamily="18" charset="0"/>
              </a:rPr>
              <a:t>. This time, because the best alternative path (through Timisoara) costs at least </a:t>
            </a:r>
            <a:r>
              <a:rPr lang="en-US" sz="2400" dirty="0" smtClean="0">
                <a:latin typeface="Times New Roman" panose="02020603050405020304" pitchFamily="18" charset="0"/>
                <a:cs typeface="Times New Roman" panose="02020603050405020304" pitchFamily="18" charset="0"/>
              </a:rPr>
              <a:t>447, the </a:t>
            </a:r>
            <a:r>
              <a:rPr lang="en-US" sz="2400" dirty="0">
                <a:latin typeface="Times New Roman" panose="02020603050405020304" pitchFamily="18" charset="0"/>
                <a:cs typeface="Times New Roman" panose="02020603050405020304" pitchFamily="18" charset="0"/>
              </a:rPr>
              <a:t>expansion continues to Bucharest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xmlns="" val="7954285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464" y="221674"/>
            <a:ext cx="8354291" cy="8840882"/>
          </a:xfrm>
          <a:prstGeom prst="rect">
            <a:avLst/>
          </a:prstGeom>
        </p:spPr>
        <p:txBody>
          <a:bodyPr wrap="square">
            <a:spAutoFit/>
          </a:bodyPr>
          <a:lstStyle/>
          <a:p>
            <a:pPr algn="just">
              <a:lnSpc>
                <a:spcPct val="150000"/>
              </a:lnSpc>
            </a:pPr>
            <a:r>
              <a:rPr lang="en-US" sz="2200" dirty="0" smtClean="0">
                <a:solidFill>
                  <a:srgbClr val="00B050"/>
                </a:solidFill>
                <a:latin typeface="Times New Roman" pitchFamily="18" charset="0"/>
                <a:cs typeface="Times New Roman" pitchFamily="18" charset="0"/>
              </a:rPr>
              <a:t>SMA∗</a:t>
            </a:r>
          </a:p>
          <a:p>
            <a:pPr algn="just">
              <a:lnSpc>
                <a:spcPct val="150000"/>
              </a:lnSpc>
              <a:buFont typeface="Wingdings" pitchFamily="2" charset="2"/>
              <a:buChar char="v"/>
            </a:pPr>
            <a:r>
              <a:rPr lang="en-US" sz="2100" dirty="0" smtClean="0">
                <a:latin typeface="Times New Roman" pitchFamily="18" charset="0"/>
                <a:cs typeface="Times New Roman" pitchFamily="18" charset="0"/>
              </a:rPr>
              <a:t>IDA∗ and RBFS suffer from using too little memory. </a:t>
            </a:r>
          </a:p>
          <a:p>
            <a:pPr algn="just">
              <a:lnSpc>
                <a:spcPct val="150000"/>
              </a:lnSpc>
              <a:buFont typeface="Wingdings" pitchFamily="2" charset="2"/>
              <a:buChar char="v"/>
            </a:pPr>
            <a:r>
              <a:rPr lang="en-US" sz="2100" dirty="0" smtClean="0">
                <a:latin typeface="Times New Roman" pitchFamily="18" charset="0"/>
                <a:cs typeface="Times New Roman" pitchFamily="18" charset="0"/>
              </a:rPr>
              <a:t>Between iterations, IDA∗ retains only a single number: the current f-cost limit. </a:t>
            </a:r>
          </a:p>
          <a:p>
            <a:pPr algn="just">
              <a:lnSpc>
                <a:spcPct val="150000"/>
              </a:lnSpc>
              <a:buFont typeface="Wingdings" pitchFamily="2" charset="2"/>
              <a:buChar char="v"/>
            </a:pPr>
            <a:r>
              <a:rPr lang="en-US" sz="2100" dirty="0" smtClean="0">
                <a:latin typeface="Times New Roman" pitchFamily="18" charset="0"/>
                <a:cs typeface="Times New Roman" pitchFamily="18" charset="0"/>
              </a:rPr>
              <a:t>RBFS retains more information in memory, but it uses only linear space: even if more memory were available, RBFS has no way to make use of it. </a:t>
            </a:r>
          </a:p>
          <a:p>
            <a:pPr algn="just">
              <a:lnSpc>
                <a:spcPct val="150000"/>
              </a:lnSpc>
              <a:buFont typeface="Wingdings" pitchFamily="2" charset="2"/>
              <a:buChar char="v"/>
            </a:pPr>
            <a:r>
              <a:rPr lang="en-US" sz="2100" dirty="0" smtClean="0">
                <a:latin typeface="Times New Roman" pitchFamily="18" charset="0"/>
                <a:cs typeface="Times New Roman" pitchFamily="18" charset="0"/>
              </a:rPr>
              <a:t>Because they forget most of what they have done, both algorithms may end up re-expanding the same states many times over.</a:t>
            </a:r>
          </a:p>
          <a:p>
            <a:pPr algn="just">
              <a:lnSpc>
                <a:spcPct val="150000"/>
              </a:lnSpc>
              <a:buFont typeface="Wingdings" pitchFamily="2" charset="2"/>
              <a:buChar char="v"/>
            </a:pPr>
            <a:r>
              <a:rPr lang="en-US" sz="2100" dirty="0" smtClean="0">
                <a:latin typeface="Times New Roman" pitchFamily="18" charset="0"/>
                <a:cs typeface="Times New Roman" pitchFamily="18" charset="0"/>
              </a:rPr>
              <a:t>It seems sensible, therefore, to use all available memory, two algorithms that do this are MA∗ (memory-bounded A∗) and SMA∗ (simplified MA∗).</a:t>
            </a:r>
          </a:p>
          <a:p>
            <a:pPr algn="just">
              <a:lnSpc>
                <a:spcPct val="150000"/>
              </a:lnSpc>
              <a:buFont typeface="Wingdings" pitchFamily="2" charset="2"/>
              <a:buChar char="v"/>
            </a:pPr>
            <a:r>
              <a:rPr lang="en-US" sz="2100" dirty="0" smtClean="0">
                <a:latin typeface="Times New Roman" pitchFamily="18" charset="0"/>
                <a:cs typeface="Times New Roman" pitchFamily="18" charset="0"/>
              </a:rPr>
              <a:t> SMA∗ proceeds just like A∗, expanding the best leaf until memory is full.</a:t>
            </a:r>
          </a:p>
          <a:p>
            <a:pPr algn="just">
              <a:lnSpc>
                <a:spcPct val="150000"/>
              </a:lnSpc>
              <a:buFont typeface="Wingdings" pitchFamily="2" charset="2"/>
              <a:buChar char="v"/>
            </a:pPr>
            <a:r>
              <a:rPr lang="en-US" sz="2100" dirty="0" smtClean="0">
                <a:latin typeface="Times New Roman" pitchFamily="18" charset="0"/>
                <a:cs typeface="Times New Roman" pitchFamily="18" charset="0"/>
              </a:rPr>
              <a:t>At this point, it cannot add a new node to the search tree without dropping an old one. </a:t>
            </a:r>
          </a:p>
          <a:p>
            <a:pPr algn="just">
              <a:lnSpc>
                <a:spcPct val="150000"/>
              </a:lnSpc>
              <a:buFont typeface="Wingdings" pitchFamily="2" charset="2"/>
              <a:buChar char="v"/>
            </a:pPr>
            <a:r>
              <a:rPr lang="en-US" sz="2100" dirty="0" smtClean="0">
                <a:latin typeface="Times New Roman" pitchFamily="18" charset="0"/>
                <a:cs typeface="Times New Roman" pitchFamily="18" charset="0"/>
              </a:rPr>
              <a:t>SMA∗ always drops the worst leaf node—the one with the highest f-value. </a:t>
            </a:r>
          </a:p>
          <a:p>
            <a:pPr algn="just">
              <a:lnSpc>
                <a:spcPct val="150000"/>
              </a:lnSpc>
              <a:buFont typeface="Wingdings" pitchFamily="2" charset="2"/>
              <a:buChar char="v"/>
            </a:pPr>
            <a:r>
              <a:rPr lang="en-US" sz="2100" dirty="0" smtClean="0">
                <a:latin typeface="Times New Roman" pitchFamily="18" charset="0"/>
                <a:cs typeface="Times New Roman" pitchFamily="18" charset="0"/>
              </a:rPr>
              <a:t>Like RBFS, SMA∗ then backs up the value of the forgotten node to its parent.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6027" y="277092"/>
            <a:ext cx="8291946" cy="6780359"/>
          </a:xfrm>
          <a:prstGeom prst="rect">
            <a:avLst/>
          </a:prstGeom>
        </p:spPr>
        <p:txBody>
          <a:bodyPr wrap="square">
            <a:spAutoFit/>
          </a:bodyPr>
          <a:lstStyle/>
          <a:p>
            <a:pPr algn="just"/>
            <a:r>
              <a:rPr lang="en-US" sz="2000" dirty="0" smtClean="0">
                <a:solidFill>
                  <a:srgbClr val="0070C0"/>
                </a:solidFill>
                <a:latin typeface="Times New Roman" pitchFamily="18" charset="0"/>
                <a:cs typeface="Times New Roman" pitchFamily="18" charset="0"/>
              </a:rPr>
              <a:t>What if all the leaf nodes have the same f-value? </a:t>
            </a:r>
          </a:p>
          <a:p>
            <a:pPr algn="just">
              <a:lnSpc>
                <a:spcPct val="150000"/>
              </a:lnSpc>
              <a:buFont typeface="Wingdings" pitchFamily="2" charset="2"/>
              <a:buChar char="v"/>
            </a:pPr>
            <a:r>
              <a:rPr lang="en-US" sz="1900" dirty="0" smtClean="0">
                <a:latin typeface="Times New Roman" pitchFamily="18" charset="0"/>
                <a:cs typeface="Times New Roman" pitchFamily="18" charset="0"/>
              </a:rPr>
              <a:t>To avoid selecting the same node for deletion and expansion, SMA∗ expands the newest best leaf and deletes the oldest worst leaf. </a:t>
            </a:r>
          </a:p>
          <a:p>
            <a:pPr algn="just">
              <a:lnSpc>
                <a:spcPct val="150000"/>
              </a:lnSpc>
              <a:buFont typeface="Wingdings" pitchFamily="2" charset="2"/>
              <a:buChar char="v"/>
            </a:pPr>
            <a:r>
              <a:rPr lang="en-US" sz="1900" dirty="0" smtClean="0">
                <a:latin typeface="Times New Roman" pitchFamily="18" charset="0"/>
                <a:cs typeface="Times New Roman" pitchFamily="18" charset="0"/>
              </a:rPr>
              <a:t>These coincide when there is only one leaf, but in that case, the current search tree must be a single path from root to leaf that fills all of memory. </a:t>
            </a:r>
          </a:p>
          <a:p>
            <a:pPr algn="just">
              <a:lnSpc>
                <a:spcPct val="150000"/>
              </a:lnSpc>
              <a:buFont typeface="Wingdings" pitchFamily="2" charset="2"/>
              <a:buChar char="v"/>
            </a:pPr>
            <a:r>
              <a:rPr lang="en-US" sz="1900" dirty="0" smtClean="0">
                <a:latin typeface="Times New Roman" pitchFamily="18" charset="0"/>
                <a:cs typeface="Times New Roman" pitchFamily="18" charset="0"/>
              </a:rPr>
              <a:t>If the leaf is not a goal node, then even if it is on an optimal solution path, that solution is not reachable with the available memory. </a:t>
            </a:r>
          </a:p>
          <a:p>
            <a:pPr algn="just">
              <a:lnSpc>
                <a:spcPct val="150000"/>
              </a:lnSpc>
              <a:buFont typeface="Wingdings" pitchFamily="2" charset="2"/>
              <a:buChar char="v"/>
            </a:pPr>
            <a:r>
              <a:rPr lang="en-US" sz="1900" dirty="0" smtClean="0">
                <a:latin typeface="Times New Roman" pitchFamily="18" charset="0"/>
                <a:cs typeface="Times New Roman" pitchFamily="18" charset="0"/>
              </a:rPr>
              <a:t>Therefore, the node can be discarded exactly as if it had no successors.</a:t>
            </a:r>
          </a:p>
          <a:p>
            <a:pPr algn="just">
              <a:lnSpc>
                <a:spcPct val="150000"/>
              </a:lnSpc>
            </a:pPr>
            <a:r>
              <a:rPr lang="en-US" sz="2400" dirty="0" smtClean="0">
                <a:solidFill>
                  <a:srgbClr val="00B050"/>
                </a:solidFill>
                <a:latin typeface="Times New Roman" pitchFamily="18" charset="0"/>
                <a:cs typeface="Times New Roman" pitchFamily="18" charset="0"/>
              </a:rPr>
              <a:t>Learning to Search better</a:t>
            </a:r>
            <a:endParaRPr lang="en-US" sz="2400" dirty="0" smtClean="0">
              <a:latin typeface="Times New Roman" pitchFamily="18" charset="0"/>
              <a:cs typeface="Times New Roman" pitchFamily="18" charset="0"/>
            </a:endParaRPr>
          </a:p>
          <a:p>
            <a:pPr algn="just">
              <a:lnSpc>
                <a:spcPct val="150000"/>
              </a:lnSpc>
              <a:buFont typeface="Wingdings" pitchFamily="2" charset="2"/>
              <a:buChar char="v"/>
            </a:pPr>
            <a:r>
              <a:rPr lang="en-US" sz="1900" dirty="0" smtClean="0">
                <a:latin typeface="Times New Roman" pitchFamily="18" charset="0"/>
                <a:cs typeface="Times New Roman" pitchFamily="18" charset="0"/>
              </a:rPr>
              <a:t>Could an agent learn how to search better? The answer is yes, and the method rests on an important concept called the meta-level state space. </a:t>
            </a:r>
          </a:p>
          <a:p>
            <a:pPr algn="just">
              <a:lnSpc>
                <a:spcPct val="150000"/>
              </a:lnSpc>
              <a:buFont typeface="Wingdings" pitchFamily="2" charset="2"/>
              <a:buChar char="v"/>
            </a:pPr>
            <a:r>
              <a:rPr lang="en-US" sz="1900" dirty="0" smtClean="0">
                <a:latin typeface="Times New Roman" pitchFamily="18" charset="0"/>
                <a:cs typeface="Times New Roman" pitchFamily="18" charset="0"/>
              </a:rPr>
              <a:t>Each state in a meta-level state space captures the internal (computational) state of a program that is searching in an object-level state space.</a:t>
            </a:r>
          </a:p>
          <a:p>
            <a:pPr algn="just">
              <a:lnSpc>
                <a:spcPct val="150000"/>
              </a:lnSpc>
              <a:buFont typeface="Wingdings" pitchFamily="2" charset="2"/>
              <a:buChar char="v"/>
            </a:pPr>
            <a:r>
              <a:rPr lang="en-US" sz="1900" dirty="0" smtClean="0">
                <a:latin typeface="Times New Roman" pitchFamily="18" charset="0"/>
                <a:cs typeface="Times New Roman" pitchFamily="18" charset="0"/>
              </a:rPr>
              <a:t>Each action in the meta-level state space is a computation step that alters the internal state(meta-level learning).</a:t>
            </a:r>
            <a:endParaRPr lang="en-US" sz="19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6" y="263237"/>
            <a:ext cx="8110105" cy="374072"/>
          </a:xfrm>
        </p:spPr>
        <p:txBody>
          <a:bodyPr>
            <a:noAutofit/>
          </a:bodyPr>
          <a:lstStyle/>
          <a:p>
            <a:r>
              <a:rPr lang="en-US" sz="2800" b="1" dirty="0" smtClean="0">
                <a:solidFill>
                  <a:srgbClr val="FF0000"/>
                </a:solidFill>
                <a:latin typeface="Times New Roman" pitchFamily="18" charset="0"/>
                <a:cs typeface="Times New Roman" pitchFamily="18" charset="0"/>
              </a:rPr>
              <a:t>1.14 Heuristic Functions</a:t>
            </a:r>
            <a:endParaRPr lang="en-US" sz="28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394855" y="734291"/>
            <a:ext cx="8395854" cy="5721927"/>
          </a:xfrm>
        </p:spPr>
        <p:txBody>
          <a:bodyPr>
            <a:normAutofit fontScale="40000" lnSpcReduction="20000"/>
          </a:bodyPr>
          <a:lstStyle/>
          <a:p>
            <a:pPr algn="just">
              <a:lnSpc>
                <a:spcPct val="170000"/>
              </a:lnSpc>
              <a:buFont typeface="Wingdings" pitchFamily="2" charset="2"/>
              <a:buChar char="v"/>
            </a:pPr>
            <a:r>
              <a:rPr lang="en-US" sz="3800" dirty="0" smtClean="0">
                <a:latin typeface="Times New Roman" pitchFamily="18" charset="0"/>
                <a:cs typeface="Times New Roman" pitchFamily="18" charset="0"/>
              </a:rPr>
              <a:t>The 8-puzzle was one of the earliest heuristic search problems. </a:t>
            </a:r>
          </a:p>
          <a:p>
            <a:pPr algn="just">
              <a:lnSpc>
                <a:spcPct val="170000"/>
              </a:lnSpc>
              <a:buFont typeface="Wingdings" pitchFamily="2" charset="2"/>
              <a:buChar char="v"/>
            </a:pPr>
            <a:r>
              <a:rPr lang="en-US" sz="3800" dirty="0" smtClean="0">
                <a:latin typeface="Times New Roman" pitchFamily="18" charset="0"/>
                <a:cs typeface="Times New Roman" pitchFamily="18" charset="0"/>
              </a:rPr>
              <a:t>The object of the puzzle is to slide the tiles horizontally or vertically into the empty space until the configuration matches the goal configuration.</a:t>
            </a:r>
          </a:p>
          <a:p>
            <a:pPr algn="just">
              <a:lnSpc>
                <a:spcPct val="170000"/>
              </a:lnSpc>
              <a:buFont typeface="Wingdings" pitchFamily="2" charset="2"/>
              <a:buChar char="v"/>
            </a:pPr>
            <a:r>
              <a:rPr lang="en-US" sz="3800" dirty="0" smtClean="0">
                <a:latin typeface="Times New Roman" pitchFamily="18" charset="0"/>
                <a:cs typeface="Times New Roman" pitchFamily="18" charset="0"/>
              </a:rPr>
              <a:t> When the empty tile is in the middle, four moves are possible; when it is in a corner, two; and when it is along an edge, three.</a:t>
            </a:r>
          </a:p>
          <a:p>
            <a:pPr algn="just">
              <a:lnSpc>
                <a:spcPct val="170000"/>
              </a:lnSpc>
              <a:buFont typeface="Wingdings" pitchFamily="2" charset="2"/>
              <a:buChar char="v"/>
            </a:pPr>
            <a:r>
              <a:rPr lang="en-US" sz="3800" dirty="0" smtClean="0">
                <a:latin typeface="Times New Roman" pitchFamily="18" charset="0"/>
                <a:cs typeface="Times New Roman" pitchFamily="18" charset="0"/>
              </a:rPr>
              <a:t>The branching factor is about 3 .The average solution cost for a randomly generated 8-puzzle instance is about 22 steps.</a:t>
            </a:r>
          </a:p>
          <a:p>
            <a:pPr algn="just">
              <a:lnSpc>
                <a:spcPct val="170000"/>
              </a:lnSpc>
              <a:buFont typeface="Wingdings" pitchFamily="2" charset="2"/>
              <a:buChar char="v"/>
            </a:pPr>
            <a:r>
              <a:rPr lang="en-US" sz="3800" dirty="0" smtClean="0">
                <a:latin typeface="Times New Roman" pitchFamily="18" charset="0"/>
                <a:cs typeface="Times New Roman" pitchFamily="18" charset="0"/>
              </a:rPr>
              <a:t> This means that an exhaustive tree search to depth 22 would look at about 322 ≈ 3.1 × 1010 states.</a:t>
            </a:r>
          </a:p>
          <a:p>
            <a:pPr algn="just">
              <a:lnSpc>
                <a:spcPct val="170000"/>
              </a:lnSpc>
              <a:buFont typeface="Wingdings" pitchFamily="2" charset="2"/>
              <a:buChar char="v"/>
            </a:pPr>
            <a:r>
              <a:rPr lang="en-US" sz="3800" dirty="0" smtClean="0">
                <a:latin typeface="Times New Roman" pitchFamily="18" charset="0"/>
                <a:cs typeface="Times New Roman" pitchFamily="18" charset="0"/>
              </a:rPr>
              <a:t>If we want to find the shortest solutions by using A∗, we need a heuristic function that never overestimates the number of steps to the goal. </a:t>
            </a:r>
          </a:p>
          <a:p>
            <a:pPr algn="just">
              <a:lnSpc>
                <a:spcPct val="170000"/>
              </a:lnSpc>
              <a:buFont typeface="Wingdings" pitchFamily="2" charset="2"/>
              <a:buChar char="v"/>
            </a:pPr>
            <a:r>
              <a:rPr lang="en-US" sz="3800" dirty="0" smtClean="0">
                <a:latin typeface="Times New Roman" pitchFamily="18" charset="0"/>
                <a:cs typeface="Times New Roman" pitchFamily="18" charset="0"/>
              </a:rPr>
              <a:t>There is a long history of such heuristics for the 15-puzzle; here are two commonly used candidates:.h1 and h2.</a:t>
            </a:r>
          </a:p>
          <a:p>
            <a:pPr algn="just">
              <a:lnSpc>
                <a:spcPct val="170000"/>
              </a:lnSpc>
              <a:buNone/>
            </a:pP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118" y="346366"/>
            <a:ext cx="8343900" cy="9039398"/>
          </a:xfrm>
          <a:prstGeom prst="rect">
            <a:avLst/>
          </a:prstGeom>
        </p:spPr>
        <p:txBody>
          <a:bodyPr wrap="square">
            <a:spAutoFit/>
          </a:bodyPr>
          <a:lstStyle/>
          <a:p>
            <a:pPr algn="just">
              <a:lnSpc>
                <a:spcPct val="170000"/>
              </a:lnSpc>
              <a:buFont typeface="Wingdings" pitchFamily="2" charset="2"/>
              <a:buChar char="v"/>
            </a:pPr>
            <a:r>
              <a:rPr lang="en-US" dirty="0" smtClean="0">
                <a:latin typeface="Times New Roman" pitchFamily="18" charset="0"/>
                <a:cs typeface="Times New Roman" pitchFamily="18" charset="0"/>
              </a:rPr>
              <a:t> h1 = the number of misplaced tiles., all of the eight tiles are out of position, so the start state would have </a:t>
            </a:r>
            <a:r>
              <a:rPr lang="en-US" b="1" i="1" dirty="0" smtClean="0">
                <a:solidFill>
                  <a:srgbClr val="00B0F0"/>
                </a:solidFill>
                <a:latin typeface="Times New Roman" pitchFamily="18" charset="0"/>
                <a:cs typeface="Times New Roman" pitchFamily="18" charset="0"/>
              </a:rPr>
              <a:t>h1 = 8</a:t>
            </a:r>
            <a:r>
              <a:rPr lang="en-US" dirty="0" smtClean="0">
                <a:solidFill>
                  <a:srgbClr val="00B0F0"/>
                </a:solidFill>
                <a:latin typeface="Times New Roman" pitchFamily="18" charset="0"/>
                <a:cs typeface="Times New Roman" pitchFamily="18" charset="0"/>
              </a:rPr>
              <a:t>. </a:t>
            </a:r>
            <a:r>
              <a:rPr lang="en-US" dirty="0" smtClean="0">
                <a:latin typeface="Times New Roman" pitchFamily="18" charset="0"/>
                <a:cs typeface="Times New Roman" pitchFamily="18" charset="0"/>
              </a:rPr>
              <a:t>(h1 is an admissible heuristic because it is clear that any tile that is out of place must be moved at least once.)</a:t>
            </a:r>
          </a:p>
          <a:p>
            <a:pPr algn="just">
              <a:lnSpc>
                <a:spcPct val="170000"/>
              </a:lnSpc>
              <a:buFont typeface="Wingdings" pitchFamily="2" charset="2"/>
              <a:buChar char="v"/>
            </a:pPr>
            <a:r>
              <a:rPr lang="en-US" dirty="0" smtClean="0">
                <a:latin typeface="Times New Roman" pitchFamily="18" charset="0"/>
                <a:cs typeface="Times New Roman" pitchFamily="18" charset="0"/>
              </a:rPr>
              <a:t> h2 = the sum of the distances of the tiles from their goal positions. (Because tiles cannot move along diagonals, the distance we will count is the sum of the horizontal and vertical distances). h2 is also admissible because all any move can do is move one tile one step MANHATTAN DISTANCE closer to the goal. </a:t>
            </a:r>
          </a:p>
          <a:p>
            <a:pPr algn="just">
              <a:lnSpc>
                <a:spcPct val="170000"/>
              </a:lnSpc>
              <a:buFont typeface="Wingdings" pitchFamily="2" charset="2"/>
              <a:buChar char="v"/>
            </a:pPr>
            <a:r>
              <a:rPr lang="en-US" dirty="0" smtClean="0">
                <a:latin typeface="Times New Roman" pitchFamily="18" charset="0"/>
                <a:cs typeface="Times New Roman" pitchFamily="18" charset="0"/>
              </a:rPr>
              <a:t>Tiles 1 to 8 in the start state give a Manhattan distance </a:t>
            </a:r>
          </a:p>
          <a:p>
            <a:pPr algn="just">
              <a:lnSpc>
                <a:spcPct val="170000"/>
              </a:lnSpc>
            </a:pPr>
            <a:r>
              <a:rPr lang="en-US" dirty="0" smtClean="0">
                <a:latin typeface="Times New Roman" pitchFamily="18" charset="0"/>
                <a:cs typeface="Times New Roman" pitchFamily="18" charset="0"/>
              </a:rPr>
              <a:t>of </a:t>
            </a:r>
            <a:r>
              <a:rPr lang="en-US" b="1" i="1" dirty="0" smtClean="0">
                <a:solidFill>
                  <a:srgbClr val="00B0F0"/>
                </a:solidFill>
                <a:latin typeface="Times New Roman" pitchFamily="18" charset="0"/>
                <a:cs typeface="Times New Roman" pitchFamily="18" charset="0"/>
              </a:rPr>
              <a:t>h2 = 3 + 1 + 2 + 2 + 2 + 3 + 3 + 2 = 18.</a:t>
            </a:r>
          </a:p>
          <a:p>
            <a:pPr algn="just">
              <a:lnSpc>
                <a:spcPct val="170000"/>
              </a:lnSpc>
              <a:buFont typeface="Wingdings" pitchFamily="2" charset="2"/>
              <a:buChar char="v"/>
            </a:pPr>
            <a:r>
              <a:rPr lang="en-US" dirty="0" smtClean="0">
                <a:latin typeface="Times New Roman" pitchFamily="18" charset="0"/>
                <a:cs typeface="Times New Roman" pitchFamily="18" charset="0"/>
              </a:rPr>
              <a:t>As expected, neither of these overestimates the true </a:t>
            </a:r>
          </a:p>
          <a:p>
            <a:pPr algn="just">
              <a:lnSpc>
                <a:spcPct val="170000"/>
              </a:lnSpc>
            </a:pPr>
            <a:r>
              <a:rPr lang="en-US" dirty="0" smtClean="0">
                <a:latin typeface="Times New Roman" pitchFamily="18" charset="0"/>
                <a:cs typeface="Times New Roman" pitchFamily="18" charset="0"/>
              </a:rPr>
              <a:t>solution cost, which is 26.</a:t>
            </a:r>
          </a:p>
          <a:p>
            <a:pPr algn="just">
              <a:lnSpc>
                <a:spcPct val="170000"/>
              </a:lnSpc>
              <a:buFont typeface="Wingdings" pitchFamily="2" charset="2"/>
              <a:buChar char="v"/>
            </a:pPr>
            <a:r>
              <a:rPr lang="en-US" dirty="0" smtClean="0"/>
              <a:t> </a:t>
            </a:r>
            <a:r>
              <a:rPr lang="en-US" dirty="0" smtClean="0">
                <a:latin typeface="Times New Roman" pitchFamily="18" charset="0"/>
                <a:cs typeface="Times New Roman" pitchFamily="18" charset="0"/>
              </a:rPr>
              <a:t>The quality of a heuristic is based on  effective branching </a:t>
            </a:r>
          </a:p>
          <a:p>
            <a:pPr algn="just">
              <a:lnSpc>
                <a:spcPct val="170000"/>
              </a:lnSpc>
            </a:pPr>
            <a:r>
              <a:rPr lang="en-US" dirty="0" smtClean="0">
                <a:latin typeface="Times New Roman" pitchFamily="18" charset="0"/>
                <a:cs typeface="Times New Roman" pitchFamily="18" charset="0"/>
              </a:rPr>
              <a:t>factor b∗.</a:t>
            </a:r>
          </a:p>
          <a:p>
            <a:pPr algn="just">
              <a:lnSpc>
                <a:spcPct val="170000"/>
              </a:lnSpc>
              <a:buFont typeface="Wingdings" pitchFamily="2" charset="2"/>
              <a:buChar char="v"/>
            </a:pP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effective branching factor</a:t>
            </a:r>
            <a:r>
              <a:rPr lang="en-US" dirty="0" smtClean="0">
                <a:latin typeface="Times New Roman" pitchFamily="18" charset="0"/>
                <a:cs typeface="Times New Roman" pitchFamily="18" charset="0"/>
              </a:rPr>
              <a:t> is the number of </a:t>
            </a:r>
          </a:p>
          <a:p>
            <a:pPr algn="just">
              <a:lnSpc>
                <a:spcPct val="170000"/>
              </a:lnSpc>
            </a:pPr>
            <a:r>
              <a:rPr lang="en-US" dirty="0" smtClean="0">
                <a:latin typeface="Times New Roman" pitchFamily="18" charset="0"/>
                <a:cs typeface="Times New Roman" pitchFamily="18" charset="0"/>
              </a:rPr>
              <a:t>successors generated by a "typical" node for a given search problem.</a:t>
            </a:r>
          </a:p>
          <a:p>
            <a:pPr algn="just">
              <a:lnSpc>
                <a:spcPct val="170000"/>
              </a:lnSpc>
            </a:pPr>
            <a:endParaRPr lang="en-US" dirty="0" smtClean="0">
              <a:latin typeface="Times New Roman" pitchFamily="18" charset="0"/>
              <a:cs typeface="Times New Roman" pitchFamily="18" charset="0"/>
            </a:endParaRPr>
          </a:p>
          <a:p>
            <a:pPr algn="just">
              <a:lnSpc>
                <a:spcPct val="170000"/>
              </a:lnSpc>
            </a:pPr>
            <a:endParaRPr lang="en-US" i="1" dirty="0" smtClean="0">
              <a:latin typeface="Times New Roman" pitchFamily="18" charset="0"/>
              <a:cs typeface="Times New Roman" pitchFamily="18" charset="0"/>
            </a:endParaRPr>
          </a:p>
          <a:p>
            <a:pPr algn="just">
              <a:lnSpc>
                <a:spcPct val="170000"/>
              </a:lnSpc>
              <a:buFont typeface="Wingdings" pitchFamily="2" charset="2"/>
              <a:buChar char="v"/>
            </a:pPr>
            <a:endParaRPr lang="en-US" i="1" dirty="0" smtClean="0">
              <a:latin typeface="Times New Roman" pitchFamily="18" charset="0"/>
              <a:cs typeface="Times New Roman" pitchFamily="18" charset="0"/>
            </a:endParaRPr>
          </a:p>
          <a:p>
            <a:pPr algn="just">
              <a:lnSpc>
                <a:spcPct val="170000"/>
              </a:lnSpc>
              <a:buFont typeface="Wingdings" pitchFamily="2" charset="2"/>
              <a:buChar char="v"/>
            </a:pPr>
            <a:endParaRPr lang="en-US" i="1" dirty="0">
              <a:latin typeface="Times New Roman" pitchFamily="18" charset="0"/>
              <a:cs typeface="Times New Roman" pitchFamily="18" charset="0"/>
            </a:endParaRPr>
          </a:p>
        </p:txBody>
      </p:sp>
      <p:pic>
        <p:nvPicPr>
          <p:cNvPr id="4" name="Picture 3" descr="Untitled.png"/>
          <p:cNvPicPr>
            <a:picLocks noChangeAspect="1"/>
          </p:cNvPicPr>
          <p:nvPr/>
        </p:nvPicPr>
        <p:blipFill>
          <a:blip r:embed="rId2"/>
          <a:stretch>
            <a:fillRect/>
          </a:stretch>
        </p:blipFill>
        <p:spPr>
          <a:xfrm>
            <a:off x="4613565" y="2908032"/>
            <a:ext cx="4530435" cy="3090987"/>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3" y="235528"/>
            <a:ext cx="8141277" cy="401783"/>
          </a:xfrm>
        </p:spPr>
        <p:txBody>
          <a:bodyPr>
            <a:normAutofit fontScale="90000"/>
          </a:bodyPr>
          <a:lstStyle/>
          <a:p>
            <a:r>
              <a:rPr lang="en-US" sz="2400" dirty="0">
                <a:solidFill>
                  <a:srgbClr val="00B050"/>
                </a:solidFill>
                <a:latin typeface="Times New Roman" panose="02020603050405020304" pitchFamily="18" charset="0"/>
                <a:cs typeface="Times New Roman" panose="02020603050405020304" pitchFamily="18" charset="0"/>
              </a:rPr>
              <a:t>Generating admissible heuristics from relaxed problems</a:t>
            </a:r>
          </a:p>
        </p:txBody>
      </p:sp>
      <p:sp>
        <p:nvSpPr>
          <p:cNvPr id="3" name="Content Placeholder 2"/>
          <p:cNvSpPr>
            <a:spLocks noGrp="1"/>
          </p:cNvSpPr>
          <p:nvPr>
            <p:ph idx="1"/>
          </p:nvPr>
        </p:nvSpPr>
        <p:spPr>
          <a:xfrm>
            <a:off x="301336" y="637310"/>
            <a:ext cx="8551718" cy="6026726"/>
          </a:xfrm>
        </p:spPr>
        <p:txBody>
          <a:bodyPr>
            <a:normAutofit fontScale="62500" lnSpcReduction="20000"/>
          </a:bodyPr>
          <a:lstStyle/>
          <a:p>
            <a:pPr algn="just">
              <a:lnSpc>
                <a:spcPct val="170000"/>
              </a:lnSpc>
              <a:buFont typeface="Wingdings" panose="05000000000000000000" pitchFamily="2" charset="2"/>
              <a:buChar char="v"/>
            </a:pPr>
            <a:r>
              <a:rPr lang="en-US" sz="2900" dirty="0">
                <a:latin typeface="Times New Roman" panose="02020603050405020304" pitchFamily="18" charset="0"/>
                <a:cs typeface="Times New Roman" panose="02020603050405020304" pitchFamily="18" charset="0"/>
              </a:rPr>
              <a:t>If the rules of the </a:t>
            </a:r>
            <a:r>
              <a:rPr lang="en-US" sz="2900" dirty="0" smtClean="0">
                <a:latin typeface="Times New Roman" panose="02020603050405020304" pitchFamily="18" charset="0"/>
                <a:cs typeface="Times New Roman" panose="02020603050405020304" pitchFamily="18" charset="0"/>
              </a:rPr>
              <a:t>puzzle </a:t>
            </a:r>
            <a:r>
              <a:rPr lang="en-US" sz="2900" dirty="0">
                <a:latin typeface="Times New Roman" panose="02020603050405020304" pitchFamily="18" charset="0"/>
                <a:cs typeface="Times New Roman" panose="02020603050405020304" pitchFamily="18" charset="0"/>
              </a:rPr>
              <a:t>were changed so that a tile could move anywhere instead of just to the adjacent empty </a:t>
            </a:r>
            <a:r>
              <a:rPr lang="en-US" sz="2900" dirty="0" smtClean="0">
                <a:latin typeface="Times New Roman" panose="02020603050405020304" pitchFamily="18" charset="0"/>
                <a:cs typeface="Times New Roman" panose="02020603050405020304" pitchFamily="18" charset="0"/>
              </a:rPr>
              <a:t>square, then </a:t>
            </a:r>
            <a:r>
              <a:rPr lang="en-US" sz="2900" dirty="0">
                <a:latin typeface="Times New Roman" panose="02020603050405020304" pitchFamily="18" charset="0"/>
                <a:cs typeface="Times New Roman" panose="02020603050405020304" pitchFamily="18" charset="0"/>
              </a:rPr>
              <a:t>h1 would give the exact number of steps in the shortest solution</a:t>
            </a:r>
            <a:r>
              <a:rPr lang="en-US" sz="2900" dirty="0" smtClean="0">
                <a:latin typeface="Times New Roman" panose="02020603050405020304" pitchFamily="18" charset="0"/>
                <a:cs typeface="Times New Roman" panose="02020603050405020304" pitchFamily="18" charset="0"/>
              </a:rPr>
              <a:t>.</a:t>
            </a:r>
          </a:p>
          <a:p>
            <a:pPr algn="just">
              <a:lnSpc>
                <a:spcPct val="170000"/>
              </a:lnSpc>
              <a:buFont typeface="Wingdings" panose="05000000000000000000" pitchFamily="2" charset="2"/>
              <a:buChar char="v"/>
            </a:pPr>
            <a:r>
              <a:rPr lang="en-US" sz="2900" dirty="0">
                <a:latin typeface="Times New Roman" panose="02020603050405020304" pitchFamily="18" charset="0"/>
                <a:cs typeface="Times New Roman" panose="02020603050405020304" pitchFamily="18" charset="0"/>
              </a:rPr>
              <a:t>Similarly, if a tile </a:t>
            </a:r>
            <a:r>
              <a:rPr lang="en-US" sz="2900" dirty="0" smtClean="0">
                <a:latin typeface="Times New Roman" panose="02020603050405020304" pitchFamily="18" charset="0"/>
                <a:cs typeface="Times New Roman" panose="02020603050405020304" pitchFamily="18" charset="0"/>
              </a:rPr>
              <a:t>could move </a:t>
            </a:r>
            <a:r>
              <a:rPr lang="en-US" sz="2900" dirty="0">
                <a:latin typeface="Times New Roman" panose="02020603050405020304" pitchFamily="18" charset="0"/>
                <a:cs typeface="Times New Roman" panose="02020603050405020304" pitchFamily="18" charset="0"/>
              </a:rPr>
              <a:t>one square in any direction, even onto an occupied square, then h2 would give the </a:t>
            </a:r>
            <a:r>
              <a:rPr lang="en-US" sz="2900" dirty="0" smtClean="0">
                <a:latin typeface="Times New Roman" panose="02020603050405020304" pitchFamily="18" charset="0"/>
                <a:cs typeface="Times New Roman" panose="02020603050405020304" pitchFamily="18" charset="0"/>
              </a:rPr>
              <a:t>exact number </a:t>
            </a:r>
            <a:r>
              <a:rPr lang="en-US" sz="2900" dirty="0">
                <a:latin typeface="Times New Roman" panose="02020603050405020304" pitchFamily="18" charset="0"/>
                <a:cs typeface="Times New Roman" panose="02020603050405020304" pitchFamily="18" charset="0"/>
              </a:rPr>
              <a:t>of steps in the shortest solution</a:t>
            </a:r>
            <a:r>
              <a:rPr lang="en-US" sz="2900" dirty="0" smtClean="0">
                <a:latin typeface="Times New Roman" panose="02020603050405020304" pitchFamily="18" charset="0"/>
                <a:cs typeface="Times New Roman" panose="02020603050405020304" pitchFamily="18" charset="0"/>
              </a:rPr>
              <a:t>.</a:t>
            </a:r>
          </a:p>
          <a:p>
            <a:pPr algn="just">
              <a:lnSpc>
                <a:spcPct val="170000"/>
              </a:lnSpc>
              <a:buFont typeface="Wingdings" panose="05000000000000000000" pitchFamily="2" charset="2"/>
              <a:buChar char="v"/>
            </a:pPr>
            <a:r>
              <a:rPr lang="en-US" sz="2900" dirty="0">
                <a:latin typeface="Times New Roman" panose="02020603050405020304" pitchFamily="18" charset="0"/>
                <a:cs typeface="Times New Roman" panose="02020603050405020304" pitchFamily="18" charset="0"/>
              </a:rPr>
              <a:t>A problem with fewer restrictions on the actions </a:t>
            </a:r>
            <a:r>
              <a:rPr lang="en-US" sz="2900" dirty="0" smtClean="0">
                <a:latin typeface="Times New Roman" panose="02020603050405020304" pitchFamily="18" charset="0"/>
                <a:cs typeface="Times New Roman" panose="02020603050405020304" pitchFamily="18" charset="0"/>
              </a:rPr>
              <a:t>is called </a:t>
            </a:r>
            <a:r>
              <a:rPr lang="en-US" sz="2900" dirty="0">
                <a:latin typeface="Times New Roman" panose="02020603050405020304" pitchFamily="18" charset="0"/>
                <a:cs typeface="Times New Roman" panose="02020603050405020304" pitchFamily="18" charset="0"/>
              </a:rPr>
              <a:t>a </a:t>
            </a:r>
            <a:r>
              <a:rPr lang="en-US" sz="2900" b="1" dirty="0">
                <a:latin typeface="Times New Roman" panose="02020603050405020304" pitchFamily="18" charset="0"/>
                <a:cs typeface="Times New Roman" panose="02020603050405020304" pitchFamily="18" charset="0"/>
              </a:rPr>
              <a:t>relaxed </a:t>
            </a:r>
            <a:r>
              <a:rPr lang="en-US" sz="2900" b="1" dirty="0" smtClean="0">
                <a:latin typeface="Times New Roman" panose="02020603050405020304" pitchFamily="18" charset="0"/>
                <a:cs typeface="Times New Roman" panose="02020603050405020304" pitchFamily="18" charset="0"/>
              </a:rPr>
              <a:t>problem.</a:t>
            </a:r>
          </a:p>
          <a:p>
            <a:pPr algn="just">
              <a:lnSpc>
                <a:spcPct val="170000"/>
              </a:lnSpc>
              <a:buFont typeface="Wingdings" panose="05000000000000000000" pitchFamily="2" charset="2"/>
              <a:buChar char="v"/>
            </a:pPr>
            <a:r>
              <a:rPr lang="en-US" sz="2900" dirty="0">
                <a:latin typeface="Times New Roman" panose="02020603050405020304" pitchFamily="18" charset="0"/>
                <a:cs typeface="Times New Roman" panose="02020603050405020304" pitchFamily="18" charset="0"/>
              </a:rPr>
              <a:t>For example, if the 8-puzzle actions are described as</a:t>
            </a:r>
          </a:p>
          <a:p>
            <a:pPr lvl="1" algn="just">
              <a:lnSpc>
                <a:spcPct val="170000"/>
              </a:lnSpc>
              <a:buFont typeface="Wingdings" panose="05000000000000000000" pitchFamily="2" charset="2"/>
              <a:buChar char="ü"/>
            </a:pPr>
            <a:r>
              <a:rPr lang="en-US" sz="2900" dirty="0" smtClean="0">
                <a:latin typeface="Times New Roman" panose="02020603050405020304" pitchFamily="18" charset="0"/>
                <a:cs typeface="Times New Roman" panose="02020603050405020304" pitchFamily="18" charset="0"/>
              </a:rPr>
              <a:t> </a:t>
            </a:r>
            <a:r>
              <a:rPr lang="en-US" sz="2900" dirty="0">
                <a:latin typeface="Times New Roman" panose="02020603050405020304" pitchFamily="18" charset="0"/>
                <a:cs typeface="Times New Roman" panose="02020603050405020304" pitchFamily="18" charset="0"/>
              </a:rPr>
              <a:t>tile can move from square A to square B if</a:t>
            </a:r>
          </a:p>
          <a:p>
            <a:pPr marL="457200" lvl="1" indent="0" algn="just">
              <a:lnSpc>
                <a:spcPct val="170000"/>
              </a:lnSpc>
              <a:buNone/>
            </a:pPr>
            <a:r>
              <a:rPr lang="en-US" sz="2900" dirty="0" smtClean="0">
                <a:latin typeface="Times New Roman" panose="02020603050405020304" pitchFamily="18" charset="0"/>
                <a:cs typeface="Times New Roman" panose="02020603050405020304" pitchFamily="18" charset="0"/>
              </a:rPr>
              <a:t>		A </a:t>
            </a:r>
            <a:r>
              <a:rPr lang="en-US" sz="2900" dirty="0">
                <a:latin typeface="Times New Roman" panose="02020603050405020304" pitchFamily="18" charset="0"/>
                <a:cs typeface="Times New Roman" panose="02020603050405020304" pitchFamily="18" charset="0"/>
              </a:rPr>
              <a:t>is horizontally or vertically adjacent to B </a:t>
            </a:r>
            <a:r>
              <a:rPr lang="en-US" sz="2900" b="1" dirty="0">
                <a:latin typeface="Times New Roman" panose="02020603050405020304" pitchFamily="18" charset="0"/>
                <a:cs typeface="Times New Roman" panose="02020603050405020304" pitchFamily="18" charset="0"/>
              </a:rPr>
              <a:t>and </a:t>
            </a:r>
            <a:r>
              <a:rPr lang="en-US" sz="2900" dirty="0">
                <a:latin typeface="Times New Roman" panose="02020603050405020304" pitchFamily="18" charset="0"/>
                <a:cs typeface="Times New Roman" panose="02020603050405020304" pitchFamily="18" charset="0"/>
              </a:rPr>
              <a:t>B is blank,</a:t>
            </a:r>
          </a:p>
          <a:p>
            <a:pPr algn="just">
              <a:lnSpc>
                <a:spcPct val="170000"/>
              </a:lnSpc>
              <a:buFont typeface="Wingdings" panose="05000000000000000000" pitchFamily="2" charset="2"/>
              <a:buChar char="v"/>
            </a:pPr>
            <a:r>
              <a:rPr lang="en-US" sz="2900" dirty="0">
                <a:latin typeface="Times New Roman" panose="02020603050405020304" pitchFamily="18" charset="0"/>
                <a:cs typeface="Times New Roman" panose="02020603050405020304" pitchFamily="18" charset="0"/>
              </a:rPr>
              <a:t>W</a:t>
            </a:r>
            <a:r>
              <a:rPr lang="en-US" sz="2900" dirty="0" smtClean="0">
                <a:latin typeface="Times New Roman" panose="02020603050405020304" pitchFamily="18" charset="0"/>
                <a:cs typeface="Times New Roman" panose="02020603050405020304" pitchFamily="18" charset="0"/>
              </a:rPr>
              <a:t>e </a:t>
            </a:r>
            <a:r>
              <a:rPr lang="en-US" sz="2900" dirty="0">
                <a:latin typeface="Times New Roman" panose="02020603050405020304" pitchFamily="18" charset="0"/>
                <a:cs typeface="Times New Roman" panose="02020603050405020304" pitchFamily="18" charset="0"/>
              </a:rPr>
              <a:t>can generate three relaxed problems by removing one or both of the conditions:</a:t>
            </a:r>
          </a:p>
          <a:p>
            <a:pPr marL="1828800" lvl="4" indent="0" algn="just">
              <a:lnSpc>
                <a:spcPct val="170000"/>
              </a:lnSpc>
              <a:buNone/>
            </a:pPr>
            <a:r>
              <a:rPr lang="en-US" sz="2300" dirty="0">
                <a:latin typeface="Times New Roman" panose="02020603050405020304" pitchFamily="18" charset="0"/>
                <a:cs typeface="Times New Roman" panose="02020603050405020304" pitchFamily="18" charset="0"/>
              </a:rPr>
              <a:t>(a</a:t>
            </a:r>
            <a:r>
              <a:rPr lang="en-US" sz="2900" dirty="0">
                <a:latin typeface="Times New Roman" panose="02020603050405020304" pitchFamily="18" charset="0"/>
                <a:cs typeface="Times New Roman" panose="02020603050405020304" pitchFamily="18" charset="0"/>
              </a:rPr>
              <a:t>) </a:t>
            </a:r>
            <a:r>
              <a:rPr lang="en-US" sz="2900" dirty="0" smtClean="0">
                <a:latin typeface="Times New Roman" panose="02020603050405020304" pitchFamily="18" charset="0"/>
                <a:cs typeface="Times New Roman" panose="02020603050405020304" pitchFamily="18" charset="0"/>
              </a:rPr>
              <a:t> </a:t>
            </a:r>
            <a:r>
              <a:rPr lang="en-US" sz="2900" dirty="0">
                <a:latin typeface="Times New Roman" panose="02020603050405020304" pitchFamily="18" charset="0"/>
                <a:cs typeface="Times New Roman" panose="02020603050405020304" pitchFamily="18" charset="0"/>
              </a:rPr>
              <a:t>tile can move from square A to square B if A is adjacent to B.</a:t>
            </a:r>
          </a:p>
          <a:p>
            <a:pPr marL="1828800" lvl="4" indent="0" algn="just">
              <a:lnSpc>
                <a:spcPct val="170000"/>
              </a:lnSpc>
              <a:buNone/>
            </a:pPr>
            <a:r>
              <a:rPr lang="en-US" sz="2900" dirty="0">
                <a:latin typeface="Times New Roman" panose="02020603050405020304" pitchFamily="18" charset="0"/>
                <a:cs typeface="Times New Roman" panose="02020603050405020304" pitchFamily="18" charset="0"/>
              </a:rPr>
              <a:t>(b) </a:t>
            </a:r>
            <a:r>
              <a:rPr lang="en-US" sz="2900" dirty="0" smtClean="0">
                <a:latin typeface="Times New Roman" panose="02020603050405020304" pitchFamily="18" charset="0"/>
                <a:cs typeface="Times New Roman" panose="02020603050405020304" pitchFamily="18" charset="0"/>
              </a:rPr>
              <a:t> </a:t>
            </a:r>
            <a:r>
              <a:rPr lang="en-US" sz="2900" dirty="0">
                <a:latin typeface="Times New Roman" panose="02020603050405020304" pitchFamily="18" charset="0"/>
                <a:cs typeface="Times New Roman" panose="02020603050405020304" pitchFamily="18" charset="0"/>
              </a:rPr>
              <a:t>tile can move from square A to square B if B is blank.</a:t>
            </a:r>
          </a:p>
          <a:p>
            <a:pPr marL="1828800" lvl="4" indent="0" algn="just">
              <a:lnSpc>
                <a:spcPct val="170000"/>
              </a:lnSpc>
              <a:buNone/>
            </a:pPr>
            <a:r>
              <a:rPr lang="en-US" sz="2900" dirty="0">
                <a:latin typeface="Times New Roman" panose="02020603050405020304" pitchFamily="18" charset="0"/>
                <a:cs typeface="Times New Roman" panose="02020603050405020304" pitchFamily="18" charset="0"/>
              </a:rPr>
              <a:t>(c) </a:t>
            </a:r>
            <a:r>
              <a:rPr lang="en-US" sz="2900" dirty="0" smtClean="0">
                <a:latin typeface="Times New Roman" panose="02020603050405020304" pitchFamily="18" charset="0"/>
                <a:cs typeface="Times New Roman" panose="02020603050405020304" pitchFamily="18" charset="0"/>
              </a:rPr>
              <a:t> </a:t>
            </a:r>
            <a:r>
              <a:rPr lang="en-US" sz="2900" dirty="0">
                <a:latin typeface="Times New Roman" panose="02020603050405020304" pitchFamily="18" charset="0"/>
                <a:cs typeface="Times New Roman" panose="02020603050405020304" pitchFamily="18" charset="0"/>
              </a:rPr>
              <a:t>tile can move from square A to square B.</a:t>
            </a:r>
            <a:endParaRPr lang="en-US" sz="2900" dirty="0"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xmlns="" val="131057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6" y="365126"/>
            <a:ext cx="8110105" cy="493857"/>
          </a:xfrm>
        </p:spPr>
        <p:txBody>
          <a:bodyPr>
            <a:normAutofit/>
          </a:bodyPr>
          <a:lstStyle/>
          <a:p>
            <a:r>
              <a:rPr lang="en-US" sz="2400" dirty="0">
                <a:solidFill>
                  <a:srgbClr val="00B050"/>
                </a:solidFill>
                <a:latin typeface="Times New Roman" panose="02020603050405020304" pitchFamily="18" charset="0"/>
                <a:cs typeface="Times New Roman" panose="02020603050405020304" pitchFamily="18" charset="0"/>
              </a:rPr>
              <a:t>Generating admissible heuristics from </a:t>
            </a:r>
            <a:r>
              <a:rPr lang="en-US" sz="2400" dirty="0" smtClean="0">
                <a:solidFill>
                  <a:srgbClr val="00B050"/>
                </a:solidFill>
                <a:latin typeface="Times New Roman" panose="02020603050405020304" pitchFamily="18" charset="0"/>
                <a:cs typeface="Times New Roman" panose="02020603050405020304" pitchFamily="18" charset="0"/>
              </a:rPr>
              <a:t>sub-problems</a:t>
            </a:r>
            <a:r>
              <a:rPr lang="en-US" sz="2400" dirty="0">
                <a:solidFill>
                  <a:srgbClr val="00B050"/>
                </a:solidFill>
                <a:latin typeface="Times New Roman" panose="02020603050405020304" pitchFamily="18" charset="0"/>
                <a:cs typeface="Times New Roman" panose="02020603050405020304" pitchFamily="18" charset="0"/>
              </a:rPr>
              <a:t>: Pattern databases</a:t>
            </a:r>
          </a:p>
        </p:txBody>
      </p:sp>
      <p:sp>
        <p:nvSpPr>
          <p:cNvPr id="3" name="Content Placeholder 2"/>
          <p:cNvSpPr>
            <a:spLocks noGrp="1"/>
          </p:cNvSpPr>
          <p:nvPr>
            <p:ph idx="1"/>
          </p:nvPr>
        </p:nvSpPr>
        <p:spPr>
          <a:xfrm>
            <a:off x="332509" y="900545"/>
            <a:ext cx="8510155" cy="5541819"/>
          </a:xfrm>
        </p:spPr>
        <p:txBody>
          <a:bodyPr>
            <a:normAutofit fontScale="92500" lnSpcReduction="10000"/>
          </a:bodyPr>
          <a:lstStyle/>
          <a:p>
            <a:pPr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Admissible heuristics can also be derived from the solution cost of a </a:t>
            </a:r>
            <a:r>
              <a:rPr lang="en-US" sz="2400" b="1" dirty="0" smtClean="0">
                <a:latin typeface="Times New Roman" panose="02020603050405020304" pitchFamily="18" charset="0"/>
                <a:cs typeface="Times New Roman" panose="02020603050405020304" pitchFamily="18" charset="0"/>
              </a:rPr>
              <a:t>sub-problem </a:t>
            </a:r>
            <a:r>
              <a:rPr lang="en-US" sz="2400" dirty="0">
                <a:latin typeface="Times New Roman" panose="02020603050405020304" pitchFamily="18" charset="0"/>
                <a:cs typeface="Times New Roman" panose="02020603050405020304" pitchFamily="18" charset="0"/>
              </a:rPr>
              <a:t>of a </a:t>
            </a:r>
            <a:r>
              <a:rPr lang="en-US" sz="2400" dirty="0" smtClean="0">
                <a:latin typeface="Times New Roman" panose="02020603050405020304" pitchFamily="18" charset="0"/>
                <a:cs typeface="Times New Roman" panose="02020603050405020304" pitchFamily="18" charset="0"/>
              </a:rPr>
              <a:t>given problem</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The sub-problem </a:t>
            </a:r>
            <a:r>
              <a:rPr lang="en-US" sz="2400" dirty="0">
                <a:latin typeface="Times New Roman" panose="02020603050405020304" pitchFamily="18" charset="0"/>
                <a:cs typeface="Times New Roman" panose="02020603050405020304" pitchFamily="18" charset="0"/>
              </a:rPr>
              <a:t>involves getting tiles 1, 2, 3, 4 into their correct </a:t>
            </a:r>
            <a:r>
              <a:rPr lang="en-US" sz="2400" dirty="0" smtClean="0">
                <a:latin typeface="Times New Roman" panose="02020603050405020304" pitchFamily="18" charset="0"/>
                <a:cs typeface="Times New Roman" panose="02020603050405020304" pitchFamily="18" charset="0"/>
              </a:rPr>
              <a:t>positions.</a:t>
            </a:r>
          </a:p>
          <a:p>
            <a:pPr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Clearly, the </a:t>
            </a:r>
            <a:r>
              <a:rPr lang="en-US" sz="2400" dirty="0">
                <a:latin typeface="Times New Roman" panose="02020603050405020304" pitchFamily="18" charset="0"/>
                <a:cs typeface="Times New Roman" panose="02020603050405020304" pitchFamily="18" charset="0"/>
              </a:rPr>
              <a:t>cost of the optimal solution of this </a:t>
            </a:r>
            <a:r>
              <a:rPr lang="en-US" sz="2400" dirty="0" smtClean="0">
                <a:latin typeface="Times New Roman" panose="02020603050405020304" pitchFamily="18" charset="0"/>
                <a:cs typeface="Times New Roman" panose="02020603050405020304" pitchFamily="18" charset="0"/>
              </a:rPr>
              <a:t>sub-problem </a:t>
            </a:r>
            <a:r>
              <a:rPr lang="en-US" sz="2400" dirty="0">
                <a:latin typeface="Times New Roman" panose="02020603050405020304" pitchFamily="18" charset="0"/>
                <a:cs typeface="Times New Roman" panose="02020603050405020304" pitchFamily="18" charset="0"/>
              </a:rPr>
              <a:t>is a lower bound on the cost of the </a:t>
            </a:r>
            <a:r>
              <a:rPr lang="en-US" sz="2400" dirty="0" smtClean="0">
                <a:latin typeface="Times New Roman" panose="02020603050405020304" pitchFamily="18" charset="0"/>
                <a:cs typeface="Times New Roman" panose="02020603050405020304" pitchFamily="18" charset="0"/>
              </a:rPr>
              <a:t>complete problem</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turns out to be more accurate than Manhattan distance in some </a:t>
            </a:r>
            <a:r>
              <a:rPr lang="en-US" sz="2400" dirty="0" smtClean="0">
                <a:latin typeface="Times New Roman" panose="02020603050405020304" pitchFamily="18" charset="0"/>
                <a:cs typeface="Times New Roman" panose="02020603050405020304" pitchFamily="18" charset="0"/>
              </a:rPr>
              <a:t>cases.</a:t>
            </a:r>
            <a:endParaRPr lang="en-US" sz="24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idea behind </a:t>
            </a:r>
            <a:r>
              <a:rPr lang="en-US" sz="2400" b="1" dirty="0">
                <a:latin typeface="Times New Roman" panose="02020603050405020304" pitchFamily="18" charset="0"/>
                <a:cs typeface="Times New Roman" panose="02020603050405020304" pitchFamily="18" charset="0"/>
              </a:rPr>
              <a:t>pattern databases </a:t>
            </a:r>
            <a:r>
              <a:rPr lang="en-US" sz="2400" dirty="0">
                <a:latin typeface="Times New Roman" panose="02020603050405020304" pitchFamily="18" charset="0"/>
                <a:cs typeface="Times New Roman" panose="02020603050405020304" pitchFamily="18" charset="0"/>
              </a:rPr>
              <a:t>is to store these exact solution costs for every </a:t>
            </a:r>
            <a:r>
              <a:rPr lang="en-US" sz="2400" dirty="0" smtClean="0">
                <a:latin typeface="Times New Roman" panose="02020603050405020304" pitchFamily="18" charset="0"/>
                <a:cs typeface="Times New Roman" panose="02020603050405020304" pitchFamily="18" charset="0"/>
              </a:rPr>
              <a:t>possible sub-problem </a:t>
            </a:r>
            <a:r>
              <a:rPr lang="en-US" sz="2400" dirty="0">
                <a:latin typeface="Times New Roman" panose="02020603050405020304" pitchFamily="18" charset="0"/>
                <a:cs typeface="Times New Roman" panose="02020603050405020304" pitchFamily="18" charset="0"/>
              </a:rPr>
              <a:t>instance—in our example, every possible configuration of the four </a:t>
            </a:r>
            <a:r>
              <a:rPr lang="en-US" sz="2400" dirty="0" smtClean="0">
                <a:latin typeface="Times New Roman" panose="02020603050405020304" pitchFamily="18" charset="0"/>
                <a:cs typeface="Times New Roman" panose="02020603050405020304" pitchFamily="18" charset="0"/>
              </a:rPr>
              <a:t>tiles and </a:t>
            </a:r>
            <a:r>
              <a:rPr lang="en-US" sz="2400" dirty="0">
                <a:latin typeface="Times New Roman" panose="02020603050405020304" pitchFamily="18" charset="0"/>
                <a:cs typeface="Times New Roman" panose="02020603050405020304" pitchFamily="18" charset="0"/>
              </a:rPr>
              <a:t>the blank</a:t>
            </a:r>
            <a:r>
              <a:rPr lang="en-US" sz="24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he </a:t>
            </a:r>
            <a:r>
              <a:rPr lang="en-US" sz="2400" dirty="0">
                <a:latin typeface="Times New Roman" panose="02020603050405020304" pitchFamily="18" charset="0"/>
                <a:cs typeface="Times New Roman" panose="02020603050405020304" pitchFamily="18" charset="0"/>
              </a:rPr>
              <a:t>heuristics obtained from the 1-2-3-4 database and </a:t>
            </a:r>
            <a:r>
              <a:rPr lang="en-US" sz="2400" dirty="0" smtClean="0">
                <a:latin typeface="Times New Roman" panose="02020603050405020304" pitchFamily="18" charset="0"/>
                <a:cs typeface="Times New Roman" panose="02020603050405020304" pitchFamily="18" charset="0"/>
              </a:rPr>
              <a:t>the 5-6-7-8 </a:t>
            </a:r>
            <a:r>
              <a:rPr lang="en-US" sz="2400" dirty="0">
                <a:latin typeface="Times New Roman" panose="02020603050405020304" pitchFamily="18" charset="0"/>
                <a:cs typeface="Times New Roman" panose="02020603050405020304" pitchFamily="18" charset="0"/>
              </a:rPr>
              <a:t>could be </a:t>
            </a:r>
            <a:r>
              <a:rPr lang="en-US" sz="2400" i="1" dirty="0">
                <a:latin typeface="Times New Roman" panose="02020603050405020304" pitchFamily="18" charset="0"/>
                <a:cs typeface="Times New Roman" panose="02020603050405020304" pitchFamily="18" charset="0"/>
              </a:rPr>
              <a:t>added</a:t>
            </a:r>
            <a:r>
              <a:rPr lang="en-US" sz="2400" dirty="0">
                <a:latin typeface="Times New Roman" panose="02020603050405020304" pitchFamily="18" charset="0"/>
                <a:cs typeface="Times New Roman" panose="02020603050405020304" pitchFamily="18" charset="0"/>
              </a:rPr>
              <a:t>, since the two </a:t>
            </a:r>
            <a:r>
              <a:rPr lang="en-US" sz="2400" dirty="0" smtClean="0">
                <a:latin typeface="Times New Roman" panose="02020603050405020304" pitchFamily="18" charset="0"/>
                <a:cs typeface="Times New Roman" panose="02020603050405020304" pitchFamily="18" charset="0"/>
              </a:rPr>
              <a:t>sub-problems </a:t>
            </a:r>
            <a:r>
              <a:rPr lang="en-US" sz="2400" dirty="0">
                <a:latin typeface="Times New Roman" panose="02020603050405020304" pitchFamily="18" charset="0"/>
                <a:cs typeface="Times New Roman" panose="02020603050405020304" pitchFamily="18" charset="0"/>
              </a:rPr>
              <a:t>seem not to overlap.</a:t>
            </a:r>
          </a:p>
        </p:txBody>
      </p:sp>
    </p:spTree>
    <p:extLst>
      <p:ext uri="{BB962C8B-B14F-4D97-AF65-F5344CB8AC3E}">
        <p14:creationId xmlns:p14="http://schemas.microsoft.com/office/powerpoint/2010/main" xmlns="" val="4231952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416" t="21875" r="23060" b="33428"/>
          <a:stretch/>
        </p:blipFill>
        <p:spPr>
          <a:xfrm>
            <a:off x="280555" y="249383"/>
            <a:ext cx="8395854" cy="5735782"/>
          </a:xfrm>
          <a:prstGeom prst="rect">
            <a:avLst/>
          </a:prstGeom>
        </p:spPr>
      </p:pic>
    </p:spTree>
    <p:extLst>
      <p:ext uri="{BB962C8B-B14F-4D97-AF65-F5344CB8AC3E}">
        <p14:creationId xmlns:p14="http://schemas.microsoft.com/office/powerpoint/2010/main" xmlns="" val="389108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524000"/>
            <a:ext cx="8839200" cy="43434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0945" y="249382"/>
            <a:ext cx="8562110" cy="6524642"/>
          </a:xfrm>
        </p:spPr>
        <p:txBody>
          <a:bodyPr>
            <a:normAutofit fontScale="92500"/>
          </a:bodyPr>
          <a:lstStyle/>
          <a:p>
            <a:pPr marL="0" indent="0" algn="just">
              <a:lnSpc>
                <a:spcPct val="100000"/>
              </a:lnSpc>
              <a:buNone/>
            </a:pPr>
            <a:r>
              <a:rPr lang="en-US" sz="2600" b="1" dirty="0" smtClean="0">
                <a:solidFill>
                  <a:srgbClr val="FF0000"/>
                </a:solidFill>
                <a:latin typeface="Times New Roman" pitchFamily="18" charset="0"/>
                <a:ea typeface="Microsoft Sans Serif" panose="020B0604020202020204" pitchFamily="34" charset="0"/>
                <a:cs typeface="Times New Roman" pitchFamily="18" charset="0"/>
              </a:rPr>
              <a:t>1.13 Heuristic(Informed) </a:t>
            </a:r>
            <a:r>
              <a:rPr lang="en-US" sz="2600" b="1" dirty="0">
                <a:solidFill>
                  <a:srgbClr val="FF0000"/>
                </a:solidFill>
                <a:latin typeface="Times New Roman" pitchFamily="18" charset="0"/>
                <a:ea typeface="Microsoft Sans Serif" panose="020B0604020202020204" pitchFamily="34" charset="0"/>
                <a:cs typeface="Times New Roman" pitchFamily="18" charset="0"/>
              </a:rPr>
              <a:t>Search </a:t>
            </a:r>
            <a:r>
              <a:rPr lang="en-US" sz="2600" b="1" dirty="0" smtClean="0">
                <a:solidFill>
                  <a:srgbClr val="FF0000"/>
                </a:solidFill>
                <a:latin typeface="Times New Roman" pitchFamily="18" charset="0"/>
                <a:ea typeface="Microsoft Sans Serif" panose="020B0604020202020204" pitchFamily="34" charset="0"/>
                <a:cs typeface="Times New Roman" pitchFamily="18" charset="0"/>
              </a:rPr>
              <a:t>Techniques</a:t>
            </a:r>
            <a:endParaRPr lang="en-US" sz="2600" b="1" dirty="0">
              <a:solidFill>
                <a:srgbClr val="FF0000"/>
              </a:solidFill>
              <a:latin typeface="Times New Roman" pitchFamily="18" charset="0"/>
              <a:ea typeface="Microsoft Sans Serif" panose="020B0604020202020204" pitchFamily="34" charset="0"/>
              <a:cs typeface="Times New Roman" pitchFamily="18" charset="0"/>
            </a:endParaRPr>
          </a:p>
          <a:p>
            <a:pPr algn="just">
              <a:lnSpc>
                <a:spcPct val="150000"/>
              </a:lnSpc>
              <a:buFont typeface="Wingdings" panose="05000000000000000000" pitchFamily="2" charset="2"/>
              <a:buChar char="v"/>
            </a:pPr>
            <a:r>
              <a:rPr lang="en-US" sz="2200" i="1" dirty="0" smtClean="0">
                <a:latin typeface="Times New Roman" panose="02020603050405020304" pitchFamily="18" charset="0"/>
                <a:ea typeface="Microsoft Sans Serif" panose="020B0604020202020204" pitchFamily="34" charset="0"/>
                <a:cs typeface="Times New Roman" pitchFamily="18" charset="0"/>
              </a:rPr>
              <a:t>Heuristic</a:t>
            </a:r>
            <a:r>
              <a:rPr lang="en-US" sz="2200" dirty="0">
                <a:latin typeface="Times New Roman" panose="02020603050405020304" pitchFamily="18" charset="0"/>
                <a:ea typeface="Microsoft Sans Serif" panose="020B0604020202020204" pitchFamily="34" charset="0"/>
                <a:cs typeface="Times New Roman" pitchFamily="18" charset="0"/>
              </a:rPr>
              <a:t> </a:t>
            </a:r>
            <a:r>
              <a:rPr lang="en-US" sz="2200" dirty="0" smtClean="0">
                <a:latin typeface="Times New Roman" pitchFamily="18" charset="0"/>
                <a:ea typeface="Microsoft Sans Serif" panose="020B0604020202020204" pitchFamily="34" charset="0"/>
                <a:cs typeface="Times New Roman" pitchFamily="18" charset="0"/>
              </a:rPr>
              <a:t>is </a:t>
            </a:r>
            <a:r>
              <a:rPr lang="en-US" sz="2200" dirty="0">
                <a:latin typeface="Times New Roman" pitchFamily="18" charset="0"/>
                <a:ea typeface="Microsoft Sans Serif" panose="020B0604020202020204" pitchFamily="34" charset="0"/>
                <a:cs typeface="Times New Roman" pitchFamily="18" charset="0"/>
              </a:rPr>
              <a:t>a </a:t>
            </a:r>
            <a:r>
              <a:rPr lang="en-US" sz="2200" dirty="0" smtClean="0">
                <a:latin typeface="Times New Roman" pitchFamily="18" charset="0"/>
                <a:ea typeface="Microsoft Sans Serif" panose="020B0604020202020204" pitchFamily="34" charset="0"/>
                <a:cs typeface="Times New Roman" pitchFamily="18" charset="0"/>
              </a:rPr>
              <a:t>method that  involves an </a:t>
            </a:r>
            <a:r>
              <a:rPr lang="en-US" sz="2200" dirty="0">
                <a:latin typeface="Times New Roman" pitchFamily="18" charset="0"/>
                <a:ea typeface="Microsoft Sans Serif" panose="020B0604020202020204" pitchFamily="34" charset="0"/>
                <a:cs typeface="Times New Roman" pitchFamily="18" charset="0"/>
              </a:rPr>
              <a:t>adapting </a:t>
            </a:r>
            <a:r>
              <a:rPr lang="en-US" sz="2200" dirty="0" smtClean="0">
                <a:latin typeface="Times New Roman" pitchFamily="18" charset="0"/>
                <a:ea typeface="Microsoft Sans Serif" panose="020B0604020202020204" pitchFamily="34" charset="0"/>
                <a:cs typeface="Times New Roman" pitchFamily="18" charset="0"/>
              </a:rPr>
              <a:t>approach </a:t>
            </a:r>
            <a:r>
              <a:rPr lang="en-US" sz="2200" dirty="0">
                <a:latin typeface="Times New Roman" pitchFamily="18" charset="0"/>
                <a:ea typeface="Microsoft Sans Serif" panose="020B0604020202020204" pitchFamily="34" charset="0"/>
                <a:cs typeface="Times New Roman" pitchFamily="18" charset="0"/>
              </a:rPr>
              <a:t>to a problem based on previous solutions to similar problems</a:t>
            </a:r>
            <a:r>
              <a:rPr lang="en-US" sz="2200" dirty="0" smtClean="0">
                <a:latin typeface="Times New Roman" pitchFamily="18" charset="0"/>
                <a:ea typeface="Microsoft Sans Serif" panose="020B0604020202020204" pitchFamily="34" charset="0"/>
                <a:cs typeface="Times New Roman" pitchFamily="18" charset="0"/>
              </a:rPr>
              <a:t>.</a:t>
            </a: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Informed </a:t>
            </a:r>
            <a:r>
              <a:rPr lang="en-US" sz="2200" dirty="0">
                <a:latin typeface="Times New Roman" panose="02020603050405020304" pitchFamily="18" charset="0"/>
                <a:cs typeface="Times New Roman" panose="02020603050405020304" pitchFamily="18" charset="0"/>
              </a:rPr>
              <a:t>search strategy—one that uses problem-specific </a:t>
            </a:r>
            <a:r>
              <a:rPr lang="en-US" sz="2200" dirty="0" smtClean="0">
                <a:latin typeface="Times New Roman" panose="02020603050405020304" pitchFamily="18" charset="0"/>
                <a:cs typeface="Times New Roman" panose="02020603050405020304" pitchFamily="18" charset="0"/>
              </a:rPr>
              <a:t>hints about the location of the goals.</a:t>
            </a:r>
          </a:p>
          <a:p>
            <a:pPr algn="just">
              <a:lnSpc>
                <a:spcPct val="150000"/>
              </a:lnSpc>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The hints come in the form of Heuristic function denoted by </a:t>
            </a:r>
            <a:r>
              <a:rPr lang="en-US" sz="2200" i="1" dirty="0" smtClean="0">
                <a:latin typeface="Times New Roman" panose="02020603050405020304" pitchFamily="18" charset="0"/>
                <a:cs typeface="Times New Roman" panose="02020603050405020304" pitchFamily="18" charset="0"/>
              </a:rPr>
              <a:t>h(n).</a:t>
            </a:r>
          </a:p>
          <a:p>
            <a:pPr marL="0" indent="0" algn="just">
              <a:lnSpc>
                <a:spcPct val="150000"/>
              </a:lnSpc>
              <a:buNone/>
            </a:pPr>
            <a:r>
              <a:rPr lang="en-US" sz="2200" i="1" dirty="0">
                <a:latin typeface="Times New Roman" panose="02020603050405020304" pitchFamily="18" charset="0"/>
                <a:cs typeface="Times New Roman" panose="02020603050405020304" pitchFamily="18" charset="0"/>
              </a:rPr>
              <a:t>	</a:t>
            </a:r>
            <a:r>
              <a:rPr lang="en-US" sz="2200" i="1" dirty="0" smtClean="0">
                <a:latin typeface="Times New Roman" panose="02020603050405020304" pitchFamily="18" charset="0"/>
                <a:cs typeface="Times New Roman" panose="02020603050405020304" pitchFamily="18" charset="0"/>
              </a:rPr>
              <a:t>where h(n) is the estimated cost of the cheapest path from node n to goal state</a:t>
            </a:r>
            <a:r>
              <a:rPr lang="en-US" sz="2200" dirty="0" smtClean="0">
                <a:latin typeface="Times New Roman" panose="02020603050405020304" pitchFamily="18" charset="0"/>
                <a:cs typeface="Times New Roman" panose="02020603050405020304" pitchFamily="18" charset="0"/>
              </a:rPr>
              <a:t>.</a:t>
            </a: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 It is </a:t>
            </a:r>
            <a:r>
              <a:rPr lang="en-US" sz="2200" dirty="0">
                <a:latin typeface="Times New Roman" pitchFamily="18" charset="0"/>
                <a:ea typeface="Microsoft Sans Serif" panose="020B0604020202020204" pitchFamily="34" charset="0"/>
                <a:cs typeface="Times New Roman" pitchFamily="18" charset="0"/>
              </a:rPr>
              <a:t>a criterion for determining which among several alternatives will be the most effective to achieve some goal. </a:t>
            </a:r>
            <a:endParaRPr lang="en-US" sz="22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2200" dirty="0" smtClean="0">
                <a:latin typeface="Times New Roman" pitchFamily="18" charset="0"/>
                <a:ea typeface="Microsoft Sans Serif" panose="020B0604020202020204" pitchFamily="34" charset="0"/>
                <a:cs typeface="Times New Roman" pitchFamily="18" charset="0"/>
              </a:rPr>
              <a:t>The </a:t>
            </a:r>
            <a:r>
              <a:rPr lang="en-US" sz="2200" dirty="0">
                <a:latin typeface="Times New Roman" pitchFamily="18" charset="0"/>
                <a:ea typeface="Microsoft Sans Serif" panose="020B0604020202020204" pitchFamily="34" charset="0"/>
                <a:cs typeface="Times New Roman" pitchFamily="18" charset="0"/>
              </a:rPr>
              <a:t>principle of a heuristic can be applied to various problems in mathematics, science and </a:t>
            </a:r>
            <a:r>
              <a:rPr lang="en-US" sz="2200" dirty="0" smtClean="0">
                <a:latin typeface="Times New Roman" pitchFamily="18" charset="0"/>
                <a:ea typeface="Microsoft Sans Serif" panose="020B0604020202020204" pitchFamily="34" charset="0"/>
                <a:cs typeface="Times New Roman" pitchFamily="18" charset="0"/>
              </a:rPr>
              <a:t>optimization </a:t>
            </a:r>
            <a:r>
              <a:rPr lang="en-US" sz="2200" dirty="0">
                <a:latin typeface="Times New Roman" pitchFamily="18" charset="0"/>
                <a:ea typeface="Microsoft Sans Serif" panose="020B0604020202020204" pitchFamily="34" charset="0"/>
                <a:cs typeface="Times New Roman" pitchFamily="18" charset="0"/>
              </a:rPr>
              <a:t>by applying heuristics computationally</a:t>
            </a:r>
            <a:r>
              <a:rPr lang="en-US" sz="2200" dirty="0" smtClean="0">
                <a:latin typeface="Times New Roman" pitchFamily="18" charset="0"/>
                <a:ea typeface="Microsoft Sans Serif" panose="020B0604020202020204" pitchFamily="34" charset="0"/>
                <a:cs typeface="Times New Roman" pitchFamily="18" charset="0"/>
              </a:rPr>
              <a:t>.</a:t>
            </a:r>
          </a:p>
          <a:p>
            <a:pPr algn="just">
              <a:lnSpc>
                <a:spcPct val="150000"/>
              </a:lnSpc>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It can find solutions more efficiently than can an uninformed </a:t>
            </a:r>
            <a:r>
              <a:rPr lang="en-US" sz="2200" dirty="0" smtClean="0">
                <a:latin typeface="Times New Roman" panose="02020603050405020304" pitchFamily="18" charset="0"/>
                <a:cs typeface="Times New Roman" panose="02020603050405020304" pitchFamily="18" charset="0"/>
              </a:rPr>
              <a:t>strategy.</a:t>
            </a:r>
            <a:endParaRPr lang="en-US" sz="2200" dirty="0">
              <a:latin typeface="Times New Roman" pitchFamily="18" charset="0"/>
              <a:ea typeface="Microsoft Sans Serif" panose="020B0604020202020204" pitchFamily="34" charset="0"/>
              <a:cs typeface="Times New Roman" pitchFamily="18" charset="0"/>
            </a:endParaRPr>
          </a:p>
        </p:txBody>
      </p:sp>
    </p:spTree>
    <p:extLst>
      <p:ext uri="{BB962C8B-B14F-4D97-AF65-F5344CB8AC3E}">
        <p14:creationId xmlns:p14="http://schemas.microsoft.com/office/powerpoint/2010/main" xmlns="" val="2006533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Best First Search</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52401" y="1524000"/>
            <a:ext cx="8991600" cy="53340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Example-1</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0" y="1219200"/>
            <a:ext cx="9144000" cy="56388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457200" y="1524000"/>
            <a:ext cx="7940339" cy="39624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14" y="101602"/>
            <a:ext cx="8221436" cy="522513"/>
          </a:xfrm>
        </p:spPr>
        <p:txBody>
          <a:bodyPr>
            <a:normAutofit/>
          </a:bodyPr>
          <a:lstStyle/>
          <a:p>
            <a:r>
              <a:rPr lang="en-US" sz="2400" dirty="0" smtClean="0">
                <a:solidFill>
                  <a:srgbClr val="00B050"/>
                </a:solidFill>
                <a:latin typeface="Times New Roman" panose="02020603050405020304" pitchFamily="18" charset="0"/>
                <a:cs typeface="Times New Roman" panose="02020603050405020304" pitchFamily="18" charset="0"/>
              </a:rPr>
              <a:t>Greedy best first </a:t>
            </a:r>
            <a:r>
              <a:rPr lang="en-US" sz="2400" dirty="0" smtClean="0">
                <a:solidFill>
                  <a:srgbClr val="00B050"/>
                </a:solidFill>
                <a:latin typeface="Times New Roman" panose="02020603050405020304" pitchFamily="18" charset="0"/>
                <a:cs typeface="Times New Roman" panose="02020603050405020304" pitchFamily="18" charset="0"/>
              </a:rPr>
              <a:t>search-Example-2</a:t>
            </a:r>
            <a:endParaRPr lang="en-US" sz="2400" dirty="0">
              <a:solidFill>
                <a:srgbClr val="00B05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3914" y="624115"/>
            <a:ext cx="8545286" cy="5552849"/>
          </a:xfrm>
        </p:spPr>
        <p:txBody>
          <a:bodyPr>
            <a:normAutofit/>
          </a:bodyPr>
          <a:lstStyle/>
          <a:p>
            <a:pPr algn="just">
              <a:lnSpc>
                <a:spcPct val="15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Greedy best-first </a:t>
            </a:r>
            <a:r>
              <a:rPr lang="en-US" sz="1800" dirty="0" smtClean="0">
                <a:latin typeface="Times New Roman" panose="02020603050405020304" pitchFamily="18" charset="0"/>
                <a:cs typeface="Times New Roman" panose="02020603050405020304" pitchFamily="18" charset="0"/>
              </a:rPr>
              <a:t>search tries </a:t>
            </a:r>
            <a:r>
              <a:rPr lang="en-US" sz="1800" dirty="0">
                <a:latin typeface="Times New Roman" panose="02020603050405020304" pitchFamily="18" charset="0"/>
                <a:cs typeface="Times New Roman" panose="02020603050405020304" pitchFamily="18" charset="0"/>
              </a:rPr>
              <a:t>to expand the node </a:t>
            </a:r>
            <a:r>
              <a:rPr lang="en-US" sz="1800" dirty="0" smtClean="0">
                <a:latin typeface="Times New Roman" panose="02020603050405020304" pitchFamily="18" charset="0"/>
                <a:cs typeface="Times New Roman" panose="02020603050405020304" pitchFamily="18" charset="0"/>
              </a:rPr>
              <a:t>with lowest h(n) value.-the node that appears to be closest to the goal.</a:t>
            </a:r>
          </a:p>
          <a:p>
            <a:pPr algn="just">
              <a:lnSpc>
                <a:spcPct val="150000"/>
              </a:lnSpc>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Thus</a:t>
            </a:r>
            <a:r>
              <a:rPr lang="en-US" sz="1800" dirty="0">
                <a:latin typeface="Times New Roman" panose="02020603050405020304" pitchFamily="18" charset="0"/>
                <a:cs typeface="Times New Roman" panose="02020603050405020304" pitchFamily="18" charset="0"/>
              </a:rPr>
              <a:t>, it evaluates nodes by </a:t>
            </a:r>
            <a:r>
              <a:rPr lang="en-US" sz="1800" dirty="0" smtClean="0">
                <a:latin typeface="Times New Roman" panose="02020603050405020304" pitchFamily="18" charset="0"/>
                <a:cs typeface="Times New Roman" panose="02020603050405020304" pitchFamily="18" charset="0"/>
              </a:rPr>
              <a:t>using heuristic function, f(n</a:t>
            </a:r>
            <a:r>
              <a:rPr lang="en-US" sz="1800" dirty="0">
                <a:latin typeface="Times New Roman" panose="02020603050405020304" pitchFamily="18" charset="0"/>
                <a:cs typeface="Times New Roman" panose="02020603050405020304" pitchFamily="18" charset="0"/>
              </a:rPr>
              <a:t>) = h(n). </a:t>
            </a:r>
            <a:endParaRPr lang="en-US" sz="18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Consider route-finding problem </a:t>
            </a:r>
            <a:r>
              <a:rPr lang="en-US" sz="1800" dirty="0">
                <a:latin typeface="Times New Roman" panose="02020603050405020304" pitchFamily="18" charset="0"/>
                <a:cs typeface="Times New Roman" panose="02020603050405020304" pitchFamily="18" charset="0"/>
              </a:rPr>
              <a:t>in Romania; we use the </a:t>
            </a:r>
            <a:r>
              <a:rPr lang="en-US" sz="1800" dirty="0" smtClean="0">
                <a:latin typeface="Times New Roman" panose="02020603050405020304" pitchFamily="18" charset="0"/>
                <a:cs typeface="Times New Roman" panose="02020603050405020304" pitchFamily="18" charset="0"/>
              </a:rPr>
              <a:t>straight-line </a:t>
            </a:r>
            <a:r>
              <a:rPr lang="en-US" sz="1800" dirty="0">
                <a:latin typeface="Times New Roman" panose="02020603050405020304" pitchFamily="18" charset="0"/>
                <a:cs typeface="Times New Roman" panose="02020603050405020304" pitchFamily="18" charset="0"/>
              </a:rPr>
              <a:t>distance heuristic, which we will </a:t>
            </a:r>
            <a:r>
              <a:rPr lang="en-US" sz="1800" dirty="0" smtClean="0">
                <a:latin typeface="Times New Roman" panose="02020603050405020304" pitchFamily="18" charset="0"/>
                <a:cs typeface="Times New Roman" panose="02020603050405020304" pitchFamily="18" charset="0"/>
              </a:rPr>
              <a:t>call  </a:t>
            </a:r>
            <a:r>
              <a:rPr lang="en-US" sz="1800" dirty="0" err="1">
                <a:latin typeface="Times New Roman" panose="02020603050405020304" pitchFamily="18" charset="0"/>
                <a:cs typeface="Times New Roman" panose="02020603050405020304" pitchFamily="18" charset="0"/>
              </a:rPr>
              <a:t>hSLD</a:t>
            </a:r>
            <a:r>
              <a:rPr lang="en-US" sz="1800" dirty="0">
                <a:latin typeface="Times New Roman" panose="02020603050405020304" pitchFamily="18" charset="0"/>
                <a:cs typeface="Times New Roman" panose="02020603050405020304" pitchFamily="18" charset="0"/>
              </a:rPr>
              <a:t> . </a:t>
            </a:r>
            <a:endParaRPr lang="en-US" sz="18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v"/>
            </a:pPr>
            <a:r>
              <a:rPr lang="en-US" sz="1800" dirty="0" smtClean="0">
                <a:latin typeface="Times New Roman" panose="02020603050405020304" pitchFamily="18" charset="0"/>
                <a:cs typeface="Times New Roman" panose="02020603050405020304" pitchFamily="18" charset="0"/>
              </a:rPr>
              <a:t>If </a:t>
            </a:r>
            <a:r>
              <a:rPr lang="en-US" sz="1800" dirty="0">
                <a:latin typeface="Times New Roman" panose="02020603050405020304" pitchFamily="18" charset="0"/>
                <a:cs typeface="Times New Roman" panose="02020603050405020304" pitchFamily="18" charset="0"/>
              </a:rPr>
              <a:t>the goal is Bucharest, we need to </a:t>
            </a:r>
            <a:r>
              <a:rPr lang="en-US" sz="1800" dirty="0" smtClean="0">
                <a:latin typeface="Times New Roman" panose="02020603050405020304" pitchFamily="18" charset="0"/>
                <a:cs typeface="Times New Roman" panose="02020603050405020304" pitchFamily="18" charset="0"/>
              </a:rPr>
              <a:t>know STRAIGHT-LINE DISTANCES to Bucharest. For example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hSLD</a:t>
            </a:r>
            <a:r>
              <a:rPr lang="en-US" sz="1800" dirty="0">
                <a:latin typeface="Times New Roman" panose="02020603050405020304" pitchFamily="18" charset="0"/>
                <a:cs typeface="Times New Roman" panose="02020603050405020304" pitchFamily="18" charset="0"/>
              </a:rPr>
              <a:t> (In(Arad)) = 366</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endParaRPr lang="en-US" dirty="0"/>
          </a:p>
        </p:txBody>
      </p:sp>
      <p:pic>
        <p:nvPicPr>
          <p:cNvPr id="5" name="Picture 4"/>
          <p:cNvPicPr>
            <a:picLocks noChangeAspect="1"/>
          </p:cNvPicPr>
          <p:nvPr/>
        </p:nvPicPr>
        <p:blipFill rotWithShape="1">
          <a:blip r:embed="rId2"/>
          <a:srcRect l="22445" t="21577" r="26316" b="28026"/>
          <a:stretch/>
        </p:blipFill>
        <p:spPr>
          <a:xfrm>
            <a:off x="2503715" y="4038600"/>
            <a:ext cx="5682343" cy="2471058"/>
          </a:xfrm>
          <a:prstGeom prst="rect">
            <a:avLst/>
          </a:prstGeom>
        </p:spPr>
      </p:pic>
    </p:spTree>
    <p:extLst>
      <p:ext uri="{BB962C8B-B14F-4D97-AF65-F5344CB8AC3E}">
        <p14:creationId xmlns:p14="http://schemas.microsoft.com/office/powerpoint/2010/main" xmlns="" val="32923311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727" t="17013" r="18988" b="13938"/>
          <a:stretch/>
        </p:blipFill>
        <p:spPr>
          <a:xfrm>
            <a:off x="664029" y="464458"/>
            <a:ext cx="7652657" cy="5994399"/>
          </a:xfrm>
          <a:prstGeom prst="rect">
            <a:avLst/>
          </a:prstGeom>
        </p:spPr>
      </p:pic>
    </p:spTree>
    <p:extLst>
      <p:ext uri="{BB962C8B-B14F-4D97-AF65-F5344CB8AC3E}">
        <p14:creationId xmlns:p14="http://schemas.microsoft.com/office/powerpoint/2010/main" xmlns="" val="1037966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1945</Words>
  <Application>Microsoft Office PowerPoint</Application>
  <PresentationFormat>On-screen Show (4:3)</PresentationFormat>
  <Paragraphs>113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Informed Search Strategies</vt:lpstr>
      <vt:lpstr>Best First Search(BFS)</vt:lpstr>
      <vt:lpstr>Slide 3</vt:lpstr>
      <vt:lpstr>Slide 4</vt:lpstr>
      <vt:lpstr>Greedy Best First Search</vt:lpstr>
      <vt:lpstr>Example-1</vt:lpstr>
      <vt:lpstr>Slide 7</vt:lpstr>
      <vt:lpstr>Greedy best first search-Example-2</vt:lpstr>
      <vt:lpstr>Slide 9</vt:lpstr>
      <vt:lpstr>Slide 10</vt:lpstr>
      <vt:lpstr>Slide 11</vt:lpstr>
      <vt:lpstr>Slide 12</vt:lpstr>
      <vt:lpstr>Slide 13</vt:lpstr>
      <vt:lpstr>Conditions for optimality</vt:lpstr>
      <vt:lpstr>Search Contours</vt:lpstr>
      <vt:lpstr>Slide 16</vt:lpstr>
      <vt:lpstr>Slide 17</vt:lpstr>
      <vt:lpstr>Memory-bounded heuristic search</vt:lpstr>
      <vt:lpstr>Recursive best-first search (RBFS)</vt:lpstr>
      <vt:lpstr>Slide 20</vt:lpstr>
      <vt:lpstr>Slide 21</vt:lpstr>
      <vt:lpstr>Slide 22</vt:lpstr>
      <vt:lpstr>Slide 23</vt:lpstr>
      <vt:lpstr>1.14 Heuristic Functions</vt:lpstr>
      <vt:lpstr>Slide 25</vt:lpstr>
      <vt:lpstr>Generating admissible heuristics from relaxed problems</vt:lpstr>
      <vt:lpstr>Generating admissible heuristics from sub-problems: Pattern databases</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Informed Search stratergies</dc:title>
  <dc:creator>exam2</dc:creator>
  <cp:lastModifiedBy>exam2</cp:lastModifiedBy>
  <cp:revision>2</cp:revision>
  <dcterms:created xsi:type="dcterms:W3CDTF">2024-02-14T08:45:07Z</dcterms:created>
  <dcterms:modified xsi:type="dcterms:W3CDTF">2024-02-14T08:56:23Z</dcterms:modified>
</cp:coreProperties>
</file>